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6" r:id="rId3"/>
    <p:sldId id="298" r:id="rId4"/>
    <p:sldId id="297" r:id="rId5"/>
    <p:sldId id="299" r:id="rId6"/>
    <p:sldId id="300" r:id="rId7"/>
    <p:sldId id="301" r:id="rId8"/>
    <p:sldId id="304" r:id="rId9"/>
    <p:sldId id="309" r:id="rId10"/>
    <p:sldId id="311" r:id="rId11"/>
    <p:sldId id="313" r:id="rId12"/>
    <p:sldId id="314" r:id="rId13"/>
    <p:sldId id="305" r:id="rId14"/>
    <p:sldId id="307" r:id="rId15"/>
    <p:sldId id="282" r:id="rId16"/>
    <p:sldId id="306" r:id="rId17"/>
    <p:sldId id="302" r:id="rId18"/>
    <p:sldId id="303" r:id="rId19"/>
    <p:sldId id="308" r:id="rId20"/>
  </p:sldIdLst>
  <p:sldSz cx="9144000" cy="6858000" type="screen4x3"/>
  <p:notesSz cx="6815138" cy="98234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FDB"/>
    <a:srgbClr val="42C51A"/>
    <a:srgbClr val="42C41A"/>
    <a:srgbClr val="00417D"/>
    <a:srgbClr val="2F55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8571" autoAdjust="0"/>
  </p:normalViewPr>
  <p:slideViewPr>
    <p:cSldViewPr snapToGrid="0">
      <p:cViewPr varScale="1">
        <p:scale>
          <a:sx n="88" d="100"/>
          <a:sy n="8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89;&#1083;&#1072;&#1081;&#1076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_2\Desktop\&#1087;&#1088;&#1077;&#1089;&#1089;-&#1082;&#1086;&#1085;&#1092;&#1077;&#1088;&#1077;&#1085;&#1094;&#1080;&#1103;\&#1089;&#1083;&#1072;&#1081;&#1076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_2\Desktop\&#1087;&#1088;&#1077;&#1089;&#1089;-&#1082;&#1086;&#1085;&#1092;&#1077;&#1088;&#1077;&#1085;&#1094;&#1080;&#1103;\&#1050;&#1085;&#1080;&#1075;&#1072;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_2\Desktop\&#1087;&#1088;&#1077;&#1089;&#1089;-&#1082;&#1086;&#1085;&#1092;&#1077;&#1088;&#1077;&#1085;&#1094;&#1080;&#1103;\&#1050;&#1085;&#1080;&#1075;&#1072;1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Olga_2\Desktop\&#1087;&#1088;&#1077;&#1089;&#1089;-&#1082;&#1086;&#1085;&#1092;&#1077;&#1088;&#1077;&#1085;&#1094;&#1080;&#1103;\&#1089;&#1083;&#1072;&#1081;&#1076;&#1099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50;&#1085;&#1080;&#1075;&#1072;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57;&#1045;&#1051;&#1068;&#1057;&#1050;&#1054;&#1061;&#1054;&#1047;&#1071;&#1049;&#1057;&#1058;&#1042;&#1045;&#1053;&#1053;&#1040;&#1071;%20&#1055;&#1045;&#1056;&#1045;&#1055;&#1048;&#1057;&#1068;\2018\11%20&#1085;&#1086;&#1103;&#1073;&#1088;&#1100;\&#1055;&#1088;&#1077;&#1089;&#1089;-&#1082;&#1086;&#1085;&#1092;&#1077;&#1088;&#1077;&#1085;&#1094;&#1080;&#1103;\&#1089;&#1083;&#1072;&#1081;&#1076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&#1050;&#1085;&#1080;&#1075;&#1072;1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Olga_2\Desktop\&#1087;&#1088;&#1077;&#1089;&#1089;-&#1082;&#1086;&#1085;&#1092;&#1077;&#1088;&#1077;&#1085;&#1094;&#1080;&#1103;\&#1089;&#1083;&#1072;&#1081;&#1076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a_2\Desktop\&#1087;&#1088;&#1077;&#1089;&#1089;-&#1082;&#1086;&#1085;&#1092;&#1077;&#1088;&#1077;&#1085;&#1094;&#1080;&#1103;\&#1089;&#1083;&#1072;&#1081;&#1076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765766528295828E-2"/>
          <c:y val="1.1737089201877984E-2"/>
          <c:w val="0.9684684669434086"/>
          <c:h val="0.962441314553992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mtClean="0"/>
                      <a:t>6</a:t>
                    </a:r>
                    <a:r>
                      <a:rPr lang="ru-RU" smtClean="0"/>
                      <a:t>32</a:t>
                    </a:r>
                    <a:endParaRPr lang="en-US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"/>
                  <c:y val="9.3896713615023771E-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mtClean="0"/>
                      <a:t>4731</a:t>
                    </a:r>
                    <a:endParaRPr/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 algn="ctr" rtl="0">
                      <a:defRPr lang="ru-RU" sz="16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mtClean="0"/>
                      <a:t>147</a:t>
                    </a:r>
                    <a:endParaRPr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1.1466012020578779E-2"/>
                  <c:y val="-1.643192488262910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mtClean="0"/>
                      <a:t>458,9</a:t>
                    </a:r>
                  </a:p>
                  <a:p>
                    <a:pPr algn="ctr" rtl="0">
                      <a:defRPr lang="ru-RU" sz="16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тыс.</a:t>
                    </a:r>
                    <a:endParaRPr sz="1400"/>
                  </a:p>
                </c:rich>
              </c:tx>
              <c:spPr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pPr algn="ctr" rtl="0">
                      <a:defRPr lang="ru-RU" sz="16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mtClean="0"/>
                      <a:t>1004</a:t>
                    </a:r>
                    <a:endParaRPr/>
                  </a:p>
                </c:rich>
              </c:tx>
              <c:spPr/>
              <c:showVal val="1"/>
            </c:dLbl>
            <c:showVal val="1"/>
          </c:dLbls>
          <c:val>
            <c:numRef>
              <c:f>Лист1!$B$2:$B$6</c:f>
              <c:numCache>
                <c:formatCode>General</c:formatCode>
                <c:ptCount val="5"/>
                <c:pt idx="0">
                  <c:v>316</c:v>
                </c:pt>
                <c:pt idx="1">
                  <c:v>473.1</c:v>
                </c:pt>
                <c:pt idx="2">
                  <c:v>73.5</c:v>
                </c:pt>
                <c:pt idx="3">
                  <c:v>458.9</c:v>
                </c:pt>
                <c:pt idx="4">
                  <c:v>200.8</c:v>
                </c:pt>
              </c:numCache>
            </c:numRef>
          </c:val>
        </c:ser>
        <c:ser>
          <c:idx val="1"/>
          <c:order val="1"/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smtClean="0"/>
                      <a:t>372</a:t>
                    </a:r>
                    <a:endParaRPr/>
                  </a:p>
                </c:rich>
              </c:tx>
              <c:showVal val="1"/>
            </c:dLbl>
            <c:dLbl>
              <c:idx val="1"/>
              <c:layout>
                <c:manualLayout>
                  <c:x val="5.73300601028940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4237</a:t>
                    </a:r>
                    <a:endParaRPr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smtClean="0"/>
                      <a:t>378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smtClean="0"/>
                      <a:t>461,7</a:t>
                    </a:r>
                  </a:p>
                  <a:p>
                    <a:r>
                      <a:rPr lang="ru-RU" sz="1400" smtClean="0"/>
                      <a:t>тыс.</a:t>
                    </a:r>
                    <a:endParaRPr sz="140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smtClean="0"/>
                      <a:t>855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 algn="ctr" rtl="0">
                  <a:defRPr lang="ru-RU" sz="1600" b="0" i="0" u="none" strike="noStrike" kern="1200" baseline="0" smtClean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val>
            <c:numRef>
              <c:f>Лист1!$C$2:$C$6</c:f>
              <c:numCache>
                <c:formatCode>General</c:formatCode>
                <c:ptCount val="5"/>
                <c:pt idx="0">
                  <c:v>186</c:v>
                </c:pt>
                <c:pt idx="1">
                  <c:v>423.7</c:v>
                </c:pt>
                <c:pt idx="2">
                  <c:v>189</c:v>
                </c:pt>
                <c:pt idx="3">
                  <c:v>461.7</c:v>
                </c:pt>
                <c:pt idx="4">
                  <c:v>171</c:v>
                </c:pt>
              </c:numCache>
            </c:numRef>
          </c:val>
        </c:ser>
        <c:axId val="41572608"/>
        <c:axId val="41607168"/>
      </c:barChart>
      <c:catAx>
        <c:axId val="41572608"/>
        <c:scaling>
          <c:orientation val="minMax"/>
        </c:scaling>
        <c:delete val="1"/>
        <c:axPos val="b"/>
        <c:tickLblPos val="none"/>
        <c:crossAx val="41607168"/>
        <c:crosses val="autoZero"/>
        <c:auto val="1"/>
        <c:lblAlgn val="ctr"/>
        <c:lblOffset val="100"/>
      </c:catAx>
      <c:valAx>
        <c:axId val="4160716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41572608"/>
        <c:crosses val="autoZero"/>
        <c:crossBetween val="between"/>
      </c:valAx>
    </c:plotArea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Лист8!$B$1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4.1079810308315293E-3"/>
                  <c:y val="5.8803061512300008E-18"/>
                </c:manualLayout>
              </c:layout>
              <c:showVal val="1"/>
            </c:dLbl>
            <c:dLbl>
              <c:idx val="1"/>
              <c:layout>
                <c:manualLayout>
                  <c:x val="-8.2159620616630603E-3"/>
                  <c:y val="7.840408201639999E-18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Лист8!$A$2:$A$4</c:f>
              <c:strCache>
                <c:ptCount val="3"/>
                <c:pt idx="0">
                  <c:v>земля</c:v>
                </c:pt>
                <c:pt idx="1">
                  <c:v>угодья</c:v>
                </c:pt>
                <c:pt idx="2">
                  <c:v>посевы</c:v>
                </c:pt>
              </c:strCache>
            </c:strRef>
          </c:cat>
          <c:val>
            <c:numRef>
              <c:f>Лист8!$B$2:$B$4</c:f>
              <c:numCache>
                <c:formatCode>General</c:formatCode>
                <c:ptCount val="3"/>
                <c:pt idx="0">
                  <c:v>0.75000000000000011</c:v>
                </c:pt>
                <c:pt idx="1">
                  <c:v>0.72000000000000008</c:v>
                </c:pt>
                <c:pt idx="2">
                  <c:v>0.43000000000000005</c:v>
                </c:pt>
              </c:numCache>
            </c:numRef>
          </c:val>
        </c:ser>
        <c:ser>
          <c:idx val="1"/>
          <c:order val="1"/>
          <c:tx>
            <c:strRef>
              <c:f>Лист8!$C$1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spPr>
              <a:solidFill>
                <a:schemeClr val="accent1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0.11290318235574605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0263925668704188"/>
                </c:manualLayout>
              </c:layout>
              <c:showVal val="1"/>
            </c:dLbl>
            <c:dLbl>
              <c:idx val="2"/>
              <c:layout>
                <c:manualLayout>
                  <c:x val="1.2323943092494585E-2"/>
                  <c:y val="0.10263925668704188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Лист8!$A$2:$A$4</c:f>
              <c:strCache>
                <c:ptCount val="3"/>
                <c:pt idx="0">
                  <c:v>земля</c:v>
                </c:pt>
                <c:pt idx="1">
                  <c:v>угодья</c:v>
                </c:pt>
                <c:pt idx="2">
                  <c:v>посевы</c:v>
                </c:pt>
              </c:strCache>
            </c:strRef>
          </c:cat>
          <c:val>
            <c:numRef>
              <c:f>Лист8!$C$2:$C$4</c:f>
              <c:numCache>
                <c:formatCode>General</c:formatCode>
                <c:ptCount val="3"/>
                <c:pt idx="0">
                  <c:v>0.49000000000000005</c:v>
                </c:pt>
                <c:pt idx="1">
                  <c:v>0.46</c:v>
                </c:pt>
                <c:pt idx="2">
                  <c:v>0.34</c:v>
                </c:pt>
              </c:numCache>
            </c:numRef>
          </c:val>
        </c:ser>
        <c:axId val="60429056"/>
        <c:axId val="60430592"/>
      </c:barChart>
      <c:catAx>
        <c:axId val="60429056"/>
        <c:scaling>
          <c:orientation val="minMax"/>
        </c:scaling>
        <c:delete val="1"/>
        <c:axPos val="b"/>
        <c:tickLblPos val="nextTo"/>
        <c:crossAx val="60430592"/>
        <c:crosses val="autoZero"/>
        <c:auto val="1"/>
        <c:lblAlgn val="ctr"/>
        <c:lblOffset val="100"/>
      </c:catAx>
      <c:valAx>
        <c:axId val="60430592"/>
        <c:scaling>
          <c:orientation val="minMax"/>
        </c:scaling>
        <c:delete val="1"/>
        <c:axPos val="l"/>
        <c:numFmt formatCode="General" sourceLinked="1"/>
        <c:tickLblPos val="nextTo"/>
        <c:crossAx val="6042905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648370516185477E-2"/>
          <c:y val="5.6046637863696416E-2"/>
          <c:w val="0.87574409448819002"/>
          <c:h val="0.75077120031015665"/>
        </c:manualLayout>
      </c:layout>
      <c:barChart>
        <c:barDir val="bar"/>
        <c:grouping val="stacked"/>
        <c:ser>
          <c:idx val="0"/>
          <c:order val="0"/>
          <c:tx>
            <c:strRef>
              <c:f>Лист4!$A$2</c:f>
              <c:strCache>
                <c:ptCount val="1"/>
                <c:pt idx="0">
                  <c:v>сельскохозяйственные организации</c:v>
                </c:pt>
              </c:strCache>
            </c:strRef>
          </c:tx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numRef>
              <c:f>Лист4!$B$1:$C$1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Лист4!$B$2:$C$2</c:f>
              <c:numCache>
                <c:formatCode>General</c:formatCode>
                <c:ptCount val="2"/>
                <c:pt idx="0">
                  <c:v>1353.7</c:v>
                </c:pt>
                <c:pt idx="1">
                  <c:v>1065.5</c:v>
                </c:pt>
              </c:numCache>
            </c:numRef>
          </c:val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крестьянские (фермерские) хозяйства и ИП</c:v>
                </c:pt>
              </c:strCache>
            </c:strRef>
          </c:tx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numRef>
              <c:f>Лист4!$B$1:$C$1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Лист4!$B$3:$C$3</c:f>
              <c:numCache>
                <c:formatCode>General</c:formatCode>
                <c:ptCount val="2"/>
                <c:pt idx="0">
                  <c:v>313.89999999999975</c:v>
                </c:pt>
                <c:pt idx="1">
                  <c:v>643.6</c:v>
                </c:pt>
              </c:numCache>
            </c:numRef>
          </c:val>
        </c:ser>
        <c:ser>
          <c:idx val="2"/>
          <c:order val="2"/>
          <c:tx>
            <c:strRef>
              <c:f>Лист4!$A$4</c:f>
              <c:strCache>
                <c:ptCount val="1"/>
                <c:pt idx="0">
                  <c:v>хозяйства населения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Лист4!$B$1:$C$1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Лист4!$B$4:$C$4</c:f>
              <c:numCache>
                <c:formatCode>General</c:formatCode>
                <c:ptCount val="2"/>
                <c:pt idx="0">
                  <c:v>187.6</c:v>
                </c:pt>
                <c:pt idx="1">
                  <c:v>145.30000000000001</c:v>
                </c:pt>
              </c:numCache>
            </c:numRef>
          </c:val>
        </c:ser>
        <c:overlap val="100"/>
        <c:axId val="38818560"/>
        <c:axId val="38820096"/>
      </c:barChart>
      <c:catAx>
        <c:axId val="38818560"/>
        <c:scaling>
          <c:orientation val="minMax"/>
        </c:scaling>
        <c:axPos val="l"/>
        <c:numFmt formatCode="General" sourceLinked="1"/>
        <c:tickLblPos val="nextTo"/>
        <c:crossAx val="38820096"/>
        <c:crosses val="autoZero"/>
        <c:auto val="1"/>
        <c:lblAlgn val="ctr"/>
        <c:lblOffset val="100"/>
      </c:catAx>
      <c:valAx>
        <c:axId val="38820096"/>
        <c:scaling>
          <c:orientation val="minMax"/>
          <c:max val="1900"/>
        </c:scaling>
        <c:delete val="1"/>
        <c:axPos val="b"/>
        <c:numFmt formatCode="General" sourceLinked="1"/>
        <c:tickLblPos val="none"/>
        <c:crossAx val="3881856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7.600262467191593E-2"/>
          <c:y val="0.88299946792883"/>
          <c:w val="0.88570877077865251"/>
          <c:h val="0.115306385156930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sz="14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0.14116126576750179"/>
                  <c:y val="8.9276111329419736E-3"/>
                </c:manualLayout>
              </c:layout>
              <c:showVal val="1"/>
            </c:dLbl>
            <c:dLbl>
              <c:idx val="1"/>
              <c:layout>
                <c:manualLayout>
                  <c:x val="-0.13594521496922676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0.13476643869233901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0.13600422223697783"/>
                  <c:y val="-4.4638055664709807E-3"/>
                </c:manualLayout>
              </c:layout>
              <c:showVal val="1"/>
            </c:dLbl>
            <c:dLbl>
              <c:idx val="4"/>
              <c:layout>
                <c:manualLayout>
                  <c:x val="-0.14481552807622144"/>
                  <c:y val="-4.4638055664709807E-3"/>
                </c:manualLayout>
              </c:layout>
              <c:showVal val="1"/>
            </c:dLbl>
            <c:dLbl>
              <c:idx val="5"/>
              <c:layout>
                <c:manualLayout>
                  <c:x val="-7.8154411977643404E-2"/>
                  <c:y val="0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Лист4!$A$35:$A$40</c:f>
              <c:strCache>
                <c:ptCount val="6"/>
                <c:pt idx="0">
                  <c:v>Чесменский</c:v>
                </c:pt>
                <c:pt idx="1">
                  <c:v>Кизильский</c:v>
                </c:pt>
                <c:pt idx="2">
                  <c:v>Октябрьский</c:v>
                </c:pt>
                <c:pt idx="3">
                  <c:v>Варненский</c:v>
                </c:pt>
                <c:pt idx="4">
                  <c:v>Троицкий м/р</c:v>
                </c:pt>
                <c:pt idx="5">
                  <c:v>Брединский</c:v>
                </c:pt>
              </c:strCache>
            </c:strRef>
          </c:cat>
          <c:val>
            <c:numRef>
              <c:f>Лист4!$B$35:$B$40</c:f>
              <c:numCache>
                <c:formatCode>General</c:formatCode>
                <c:ptCount val="6"/>
                <c:pt idx="0">
                  <c:v>122728.1</c:v>
                </c:pt>
                <c:pt idx="1">
                  <c:v>129348.1</c:v>
                </c:pt>
                <c:pt idx="2">
                  <c:v>137063.1</c:v>
                </c:pt>
                <c:pt idx="3">
                  <c:v>153202.9</c:v>
                </c:pt>
                <c:pt idx="4">
                  <c:v>186888.2</c:v>
                </c:pt>
                <c:pt idx="5">
                  <c:v>203887.4</c:v>
                </c:pt>
              </c:numCache>
            </c:numRef>
          </c:val>
        </c:ser>
        <c:axId val="38844288"/>
        <c:axId val="38845824"/>
      </c:barChart>
      <c:catAx>
        <c:axId val="3884428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8845824"/>
        <c:crosses val="autoZero"/>
        <c:auto val="1"/>
        <c:lblAlgn val="ctr"/>
        <c:lblOffset val="100"/>
      </c:catAx>
      <c:valAx>
        <c:axId val="38845824"/>
        <c:scaling>
          <c:orientation val="minMax"/>
          <c:max val="210000"/>
        </c:scaling>
        <c:delete val="1"/>
        <c:axPos val="b"/>
        <c:numFmt formatCode="General" sourceLinked="1"/>
        <c:tickLblPos val="none"/>
        <c:crossAx val="38844288"/>
        <c:crosses val="autoZero"/>
        <c:crossBetween val="between"/>
        <c:majorUnit val="10000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6200414694864532"/>
          <c:y val="7.0940209133970866E-2"/>
          <c:w val="0.34484620526509135"/>
          <c:h val="0.85811958173205738"/>
        </c:manualLayout>
      </c:layout>
      <c:bar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0.10075694491004759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0.1047081976516181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0.10668382402240337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8.49519339437656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427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Лист4!$A$2:$A$5</c:f>
              <c:strCache>
                <c:ptCount val="4"/>
                <c:pt idx="0">
                  <c:v>Карабашский</c:v>
                </c:pt>
                <c:pt idx="1">
                  <c:v>Чебаркульский г/о</c:v>
                </c:pt>
                <c:pt idx="2">
                  <c:v>Верхнеуфалейский</c:v>
                </c:pt>
                <c:pt idx="3">
                  <c:v>Кыштымский</c:v>
                </c:pt>
              </c:strCache>
            </c:strRef>
          </c:cat>
          <c:val>
            <c:numRef>
              <c:f>Лист4!$B$2:$B$5</c:f>
              <c:numCache>
                <c:formatCode>General</c:formatCode>
                <c:ptCount val="4"/>
                <c:pt idx="0">
                  <c:v>164.1</c:v>
                </c:pt>
                <c:pt idx="1">
                  <c:v>238.1</c:v>
                </c:pt>
                <c:pt idx="2">
                  <c:v>355.7</c:v>
                </c:pt>
                <c:pt idx="3">
                  <c:v>427</c:v>
                </c:pt>
              </c:numCache>
            </c:numRef>
          </c:val>
        </c:ser>
        <c:axId val="38877824"/>
        <c:axId val="38891904"/>
      </c:barChart>
      <c:catAx>
        <c:axId val="38877824"/>
        <c:scaling>
          <c:orientation val="minMax"/>
        </c:scaling>
        <c:axPos val="l"/>
        <c:tickLblPos val="nextTo"/>
        <c:crossAx val="38891904"/>
        <c:crosses val="autoZero"/>
        <c:auto val="1"/>
        <c:lblAlgn val="ctr"/>
        <c:lblOffset val="100"/>
      </c:catAx>
      <c:valAx>
        <c:axId val="38891904"/>
        <c:scaling>
          <c:orientation val="minMax"/>
          <c:max val="450"/>
        </c:scaling>
        <c:delete val="1"/>
        <c:axPos val="b"/>
        <c:numFmt formatCode="General" sourceLinked="1"/>
        <c:tickLblPos val="none"/>
        <c:crossAx val="38877824"/>
        <c:crosses val="autoZero"/>
        <c:crossBetween val="between"/>
        <c:majorUnit val="50"/>
      </c:valAx>
    </c:plotArea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896981627296588"/>
          <c:y val="5.0925925925925923E-2"/>
          <c:w val="0.86421631671041121"/>
          <c:h val="0.8056601517125285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Лист5!$A$2:$B$2</c:f>
              <c:strCache>
                <c:ptCount val="1"/>
                <c:pt idx="0">
                  <c:v>зерновы культуры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740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Лист5!$C$1:$E$1</c:f>
              <c:strCache>
                <c:ptCount val="3"/>
                <c:pt idx="0">
                  <c:v>население</c:v>
                </c:pt>
                <c:pt idx="1">
                  <c:v>КФХ и ИП</c:v>
                </c:pt>
                <c:pt idx="2">
                  <c:v>СХО</c:v>
                </c:pt>
              </c:strCache>
            </c:strRef>
          </c:cat>
          <c:val>
            <c:numRef>
              <c:f>Лист5!$C$2:$E$2</c:f>
              <c:numCache>
                <c:formatCode>General</c:formatCode>
                <c:ptCount val="3"/>
                <c:pt idx="0">
                  <c:v>82.2</c:v>
                </c:pt>
                <c:pt idx="1">
                  <c:v>537.5</c:v>
                </c:pt>
                <c:pt idx="2">
                  <c:v>740</c:v>
                </c:pt>
              </c:numCache>
            </c:numRef>
          </c:val>
        </c:ser>
        <c:ser>
          <c:idx val="1"/>
          <c:order val="1"/>
          <c:tx>
            <c:strRef>
              <c:f>Лист5!$A$3:$B$3</c:f>
              <c:strCache>
                <c:ptCount val="1"/>
                <c:pt idx="0">
                  <c:v>картофель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dLbls>
            <c:dLbl>
              <c:idx val="1"/>
              <c:layout>
                <c:manualLayout>
                  <c:x val="-5.0000109361329703E-2"/>
                  <c:y val="-0.11635865031910785"/>
                </c:manualLayout>
              </c:layout>
              <c:showVal val="1"/>
            </c:dLbl>
            <c:dLbl>
              <c:idx val="2"/>
              <c:layout>
                <c:manualLayout>
                  <c:x val="-4.4444553805774292E-2"/>
                  <c:y val="-0.11493278494388785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Лист5!$C$1:$E$1</c:f>
              <c:strCache>
                <c:ptCount val="3"/>
                <c:pt idx="0">
                  <c:v>население</c:v>
                </c:pt>
                <c:pt idx="1">
                  <c:v>КФХ и ИП</c:v>
                </c:pt>
                <c:pt idx="2">
                  <c:v>СХО</c:v>
                </c:pt>
              </c:strCache>
            </c:strRef>
          </c:cat>
          <c:val>
            <c:numRef>
              <c:f>Лист5!$C$3:$E$3</c:f>
              <c:numCache>
                <c:formatCode>General</c:formatCode>
                <c:ptCount val="3"/>
                <c:pt idx="0">
                  <c:v>27.6</c:v>
                </c:pt>
                <c:pt idx="1">
                  <c:v>2.9</c:v>
                </c:pt>
                <c:pt idx="2">
                  <c:v>4.8</c:v>
                </c:pt>
              </c:numCache>
            </c:numRef>
          </c:val>
        </c:ser>
        <c:ser>
          <c:idx val="2"/>
          <c:order val="2"/>
          <c:tx>
            <c:strRef>
              <c:f>Лист5!$A$4:$B$4</c:f>
              <c:strCache>
                <c:ptCount val="1"/>
                <c:pt idx="0">
                  <c:v>овощи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Lbls>
            <c:dLbl>
              <c:idx val="0"/>
              <c:layout>
                <c:manualLayout>
                  <c:x val="1.3888888888889919E-3"/>
                  <c:y val="-5.9988584022687133E-3"/>
                </c:manualLayout>
              </c:layout>
              <c:showVal val="1"/>
            </c:dLbl>
            <c:dLbl>
              <c:idx val="1"/>
              <c:layout>
                <c:manualLayout>
                  <c:x val="4.1666557305336957E-2"/>
                  <c:y val="-0.10693782819520034"/>
                </c:manualLayout>
              </c:layout>
              <c:showVal val="1"/>
            </c:dLbl>
            <c:dLbl>
              <c:idx val="2"/>
              <c:layout>
                <c:manualLayout>
                  <c:x val="5.00000000000001E-2"/>
                  <c:y val="-0.11030339110361111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Лист5!$C$1:$E$1</c:f>
              <c:strCache>
                <c:ptCount val="3"/>
                <c:pt idx="0">
                  <c:v>население</c:v>
                </c:pt>
                <c:pt idx="1">
                  <c:v>КФХ и ИП</c:v>
                </c:pt>
                <c:pt idx="2">
                  <c:v>СХО</c:v>
                </c:pt>
              </c:strCache>
            </c:strRef>
          </c:cat>
          <c:val>
            <c:numRef>
              <c:f>Лист5!$C$4:$E$4</c:f>
              <c:numCache>
                <c:formatCode>General</c:formatCode>
                <c:ptCount val="3"/>
                <c:pt idx="0">
                  <c:v>7.2</c:v>
                </c:pt>
                <c:pt idx="1">
                  <c:v>0.60000000000000064</c:v>
                </c:pt>
                <c:pt idx="2">
                  <c:v>0.9</c:v>
                </c:pt>
              </c:numCache>
            </c:numRef>
          </c:val>
        </c:ser>
        <c:ser>
          <c:idx val="3"/>
          <c:order val="3"/>
          <c:tx>
            <c:strRef>
              <c:f>Лист5!$A$5:$B$5</c:f>
              <c:strCache>
                <c:ptCount val="1"/>
                <c:pt idx="0">
                  <c:v>кормовые культуры</c:v>
                </c:pt>
              </c:strCache>
            </c:strRef>
          </c:tx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Лист5!$C$1:$E$1</c:f>
              <c:strCache>
                <c:ptCount val="3"/>
                <c:pt idx="0">
                  <c:v>население</c:v>
                </c:pt>
                <c:pt idx="1">
                  <c:v>КФХ и ИП</c:v>
                </c:pt>
                <c:pt idx="2">
                  <c:v>СХО</c:v>
                </c:pt>
              </c:strCache>
            </c:strRef>
          </c:cat>
          <c:val>
            <c:numRef>
              <c:f>Лист5!$C$5:$E$5</c:f>
              <c:numCache>
                <c:formatCode>General</c:formatCode>
                <c:ptCount val="3"/>
                <c:pt idx="0">
                  <c:v>28.3</c:v>
                </c:pt>
                <c:pt idx="1">
                  <c:v>72.900000000000006</c:v>
                </c:pt>
                <c:pt idx="2">
                  <c:v>246.1</c:v>
                </c:pt>
              </c:numCache>
            </c:numRef>
          </c:val>
        </c:ser>
        <c:ser>
          <c:idx val="4"/>
          <c:order val="4"/>
          <c:tx>
            <c:strRef>
              <c:f>Лист5!$A$6:$B$6</c:f>
              <c:strCache>
                <c:ptCount val="1"/>
                <c:pt idx="0">
                  <c:v>технические культуры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1.3888888888888918E-3"/>
                  <c:y val="-0.134259259259259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7776684164479452E-3"/>
                  <c:y val="-2.6617788476955484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5001216673061302E-3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Лист5!$C$1:$E$1</c:f>
              <c:strCache>
                <c:ptCount val="3"/>
                <c:pt idx="0">
                  <c:v>население</c:v>
                </c:pt>
                <c:pt idx="1">
                  <c:v>КФХ и ИП</c:v>
                </c:pt>
                <c:pt idx="2">
                  <c:v>СХО</c:v>
                </c:pt>
              </c:strCache>
            </c:strRef>
          </c:cat>
          <c:val>
            <c:numRef>
              <c:f>Лист5!$C$6:$E$6</c:f>
              <c:numCache>
                <c:formatCode>General</c:formatCode>
                <c:ptCount val="3"/>
                <c:pt idx="0">
                  <c:v>4.0000000000000022E-2</c:v>
                </c:pt>
                <c:pt idx="1">
                  <c:v>29.7</c:v>
                </c:pt>
                <c:pt idx="2">
                  <c:v>73.7</c:v>
                </c:pt>
              </c:numCache>
            </c:numRef>
          </c:val>
        </c:ser>
        <c:overlap val="100"/>
        <c:axId val="38970112"/>
        <c:axId val="38971648"/>
      </c:barChart>
      <c:catAx>
        <c:axId val="38970112"/>
        <c:scaling>
          <c:orientation val="minMax"/>
        </c:scaling>
        <c:axPos val="l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38971648"/>
        <c:crosses val="autoZero"/>
        <c:auto val="1"/>
        <c:lblAlgn val="ctr"/>
        <c:lblOffset val="100"/>
      </c:catAx>
      <c:valAx>
        <c:axId val="38971648"/>
        <c:scaling>
          <c:orientation val="minMax"/>
        </c:scaling>
        <c:delete val="1"/>
        <c:axPos val="b"/>
        <c:numFmt formatCode="0%" sourceLinked="1"/>
        <c:tickLblPos val="none"/>
        <c:crossAx val="3897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519466316710412E-2"/>
          <c:y val="0.87779528277934193"/>
          <c:w val="0.88236942257217865"/>
          <c:h val="9.9645523718334059E-2"/>
        </c:manualLayout>
      </c:layout>
    </c:legend>
    <c:plotVisOnly val="1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543285214348206"/>
          <c:y val="4.6296296296296335E-2"/>
          <c:w val="0.83270603674540722"/>
          <c:h val="0.74503967129737592"/>
        </c:manualLayout>
      </c:layout>
      <c:barChart>
        <c:barDir val="bar"/>
        <c:grouping val="stacked"/>
        <c:ser>
          <c:idx val="0"/>
          <c:order val="0"/>
          <c:tx>
            <c:strRef>
              <c:f>Лист10!$A$2</c:f>
              <c:strCache>
                <c:ptCount val="1"/>
                <c:pt idx="0">
                  <c:v>семечковые культуры</c:v>
                </c:pt>
              </c:strCache>
            </c:strRef>
          </c:tx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numRef>
              <c:f>Лист10!$B$1:$C$1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Лист10!$B$2:$C$2</c:f>
              <c:numCache>
                <c:formatCode>General</c:formatCode>
                <c:ptCount val="2"/>
                <c:pt idx="0">
                  <c:v>4863.6000000000004</c:v>
                </c:pt>
                <c:pt idx="1">
                  <c:v>2891.4</c:v>
                </c:pt>
              </c:numCache>
            </c:numRef>
          </c:val>
        </c:ser>
        <c:ser>
          <c:idx val="1"/>
          <c:order val="1"/>
          <c:tx>
            <c:strRef>
              <c:f>Лист10!$A$3</c:f>
              <c:strCache>
                <c:ptCount val="1"/>
                <c:pt idx="0">
                  <c:v>косточковые культуры</c:v>
                </c:pt>
              </c:strCache>
            </c:strRef>
          </c:tx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numRef>
              <c:f>Лист10!$B$1:$C$1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Лист10!$B$3:$C$3</c:f>
              <c:numCache>
                <c:formatCode>General</c:formatCode>
                <c:ptCount val="2"/>
                <c:pt idx="0">
                  <c:v>5126.8</c:v>
                </c:pt>
                <c:pt idx="1">
                  <c:v>4045.2</c:v>
                </c:pt>
              </c:numCache>
            </c:numRef>
          </c:val>
        </c:ser>
        <c:ser>
          <c:idx val="2"/>
          <c:order val="2"/>
          <c:tx>
            <c:strRef>
              <c:f>Лист10!$A$4</c:f>
              <c:strCache>
                <c:ptCount val="1"/>
                <c:pt idx="0">
                  <c:v>ягодники</c:v>
                </c:pt>
              </c:strCache>
            </c:strRef>
          </c:tx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numRef>
              <c:f>Лист10!$B$1:$C$1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Лист10!$B$4:$C$4</c:f>
              <c:numCache>
                <c:formatCode>General</c:formatCode>
                <c:ptCount val="2"/>
                <c:pt idx="0">
                  <c:v>4196.5</c:v>
                </c:pt>
                <c:pt idx="1">
                  <c:v>2818.8</c:v>
                </c:pt>
              </c:numCache>
            </c:numRef>
          </c:val>
        </c:ser>
        <c:ser>
          <c:idx val="3"/>
          <c:order val="3"/>
          <c:tx>
            <c:strRef>
              <c:f>Лист10!$A$5</c:f>
              <c:strCache>
                <c:ptCount val="1"/>
                <c:pt idx="0">
                  <c:v>орехоплодные культуры</c:v>
                </c:pt>
              </c:strCache>
            </c:strRef>
          </c:tx>
          <c:spPr>
            <a:solidFill>
              <a:schemeClr val="accent6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8.7064669511312462E-3"/>
                  <c:y val="-0.15004374970011744"/>
                </c:manualLayout>
              </c:layout>
              <c:showVal val="1"/>
            </c:dLbl>
            <c:dLbl>
              <c:idx val="1"/>
              <c:layout>
                <c:manualLayout>
                  <c:x val="3.4825867804524978E-2"/>
                  <c:y val="-0.14391951501847999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numRef>
              <c:f>Лист10!$B$1:$C$1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Лист10!$B$5:$C$5</c:f>
              <c:numCache>
                <c:formatCode>General</c:formatCode>
                <c:ptCount val="2"/>
                <c:pt idx="0">
                  <c:v>0.9</c:v>
                </c:pt>
                <c:pt idx="1">
                  <c:v>9.7000000000000011</c:v>
                </c:pt>
              </c:numCache>
            </c:numRef>
          </c:val>
        </c:ser>
        <c:overlap val="100"/>
        <c:axId val="60684160"/>
        <c:axId val="60685696"/>
      </c:barChart>
      <c:catAx>
        <c:axId val="60684160"/>
        <c:scaling>
          <c:orientation val="minMax"/>
        </c:scaling>
        <c:axPos val="l"/>
        <c:numFmt formatCode="General" sourceLinked="1"/>
        <c:tickLblPos val="nextTo"/>
        <c:crossAx val="60685696"/>
        <c:crosses val="autoZero"/>
        <c:auto val="1"/>
        <c:lblAlgn val="ctr"/>
        <c:lblOffset val="100"/>
      </c:catAx>
      <c:valAx>
        <c:axId val="60685696"/>
        <c:scaling>
          <c:orientation val="minMax"/>
          <c:max val="14200"/>
        </c:scaling>
        <c:delete val="1"/>
        <c:axPos val="b"/>
        <c:numFmt formatCode="General" sourceLinked="1"/>
        <c:tickLblPos val="nextTo"/>
        <c:crossAx val="60684160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6.4515310586176738E-2"/>
          <c:y val="0.8788619130941977"/>
          <c:w val="0.89381802274715649"/>
          <c:h val="0.11727617381160699"/>
        </c:manualLayout>
      </c:layout>
    </c:legend>
    <c:plotVisOnly val="1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472227134368307E-3"/>
          <c:y val="0"/>
          <c:w val="0.97148753280839895"/>
          <c:h val="0.8162693205016035"/>
        </c:manualLayout>
      </c:layout>
      <c:barChart>
        <c:barDir val="col"/>
        <c:grouping val="clustered"/>
        <c:ser>
          <c:idx val="0"/>
          <c:order val="0"/>
          <c:tx>
            <c:strRef>
              <c:f>Лист11!$B$1</c:f>
              <c:strCache>
                <c:ptCount val="1"/>
                <c:pt idx="0">
                  <c:v>2006</c:v>
                </c:pt>
              </c:strCache>
            </c:strRef>
          </c:tx>
          <c:dLbls>
            <c:dLbl>
              <c:idx val="0"/>
              <c:layout>
                <c:manualLayout>
                  <c:x val="-1.4583332376421759E-3"/>
                  <c:y val="7.519056903619138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7.0339564582243649E-2"/>
                </c:manualLayout>
              </c:layout>
              <c:showVal val="1"/>
            </c:dLbl>
            <c:dLbl>
              <c:idx val="2"/>
              <c:layout>
                <c:manualLayout>
                  <c:x val="1.4583332376421759E-3"/>
                  <c:y val="7.7616071263165304E-2"/>
                </c:manualLayout>
              </c:layout>
              <c:showVal val="1"/>
            </c:dLbl>
            <c:dLbl>
              <c:idx val="3"/>
              <c:layout>
                <c:manualLayout>
                  <c:x val="-1.4583332376421759E-3"/>
                  <c:y val="0.123700613575669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179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-1.2127511134869488E-2"/>
                </c:manualLayout>
              </c:layout>
              <c:showVal val="1"/>
            </c:dLbl>
            <c:dLbl>
              <c:idx val="5"/>
              <c:layout>
                <c:manualLayout>
                  <c:x val="-1.458333237642283E-3"/>
                  <c:y val="7.0339564582243524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Лист11!$A$2:$A$7</c:f>
              <c:strCache>
                <c:ptCount val="6"/>
                <c:pt idx="0">
                  <c:v>крупный рогатый скот</c:v>
                </c:pt>
                <c:pt idx="1">
                  <c:v>коровы</c:v>
                </c:pt>
                <c:pt idx="2">
                  <c:v>свиньи</c:v>
                </c:pt>
                <c:pt idx="3">
                  <c:v>овцы, козы</c:v>
                </c:pt>
                <c:pt idx="4">
                  <c:v>лошади</c:v>
                </c:pt>
                <c:pt idx="5">
                  <c:v>кролики </c:v>
                </c:pt>
              </c:strCache>
            </c:strRef>
          </c:cat>
          <c:val>
            <c:numRef>
              <c:f>Лист11!$B$2:$B$7</c:f>
              <c:numCache>
                <c:formatCode>General</c:formatCode>
                <c:ptCount val="6"/>
                <c:pt idx="0">
                  <c:v>484.6</c:v>
                </c:pt>
                <c:pt idx="1">
                  <c:v>196.9</c:v>
                </c:pt>
                <c:pt idx="2">
                  <c:v>384.6</c:v>
                </c:pt>
                <c:pt idx="3">
                  <c:v>179</c:v>
                </c:pt>
                <c:pt idx="4">
                  <c:v>24.9</c:v>
                </c:pt>
                <c:pt idx="5">
                  <c:v>120.9</c:v>
                </c:pt>
              </c:numCache>
            </c:numRef>
          </c:val>
        </c:ser>
        <c:ser>
          <c:idx val="1"/>
          <c:order val="1"/>
          <c:tx>
            <c:strRef>
              <c:f>Лист11!$C$1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c:spPr>
          <c:dLbls>
            <c:dLbl>
              <c:idx val="0"/>
              <c:layout>
                <c:manualLayout>
                  <c:x val="-1.4583332376421759E-3"/>
                  <c:y val="7.276506680921748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7.033956458224352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3.3957031177634808E-2"/>
                </c:manualLayout>
              </c:layout>
              <c:showVal val="1"/>
            </c:dLbl>
            <c:dLbl>
              <c:idx val="3"/>
              <c:layout>
                <c:manualLayout>
                  <c:x val="-1.4583332376421759E-3"/>
                  <c:y val="8.0041573490139198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3957031177634808E-2"/>
                </c:manualLayout>
              </c:layout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122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Лист11!$A$2:$A$7</c:f>
              <c:strCache>
                <c:ptCount val="6"/>
                <c:pt idx="0">
                  <c:v>крупный рогатый скот</c:v>
                </c:pt>
                <c:pt idx="1">
                  <c:v>коровы</c:v>
                </c:pt>
                <c:pt idx="2">
                  <c:v>свиньи</c:v>
                </c:pt>
                <c:pt idx="3">
                  <c:v>овцы, козы</c:v>
                </c:pt>
                <c:pt idx="4">
                  <c:v>лошади</c:v>
                </c:pt>
                <c:pt idx="5">
                  <c:v>кролики </c:v>
                </c:pt>
              </c:strCache>
            </c:strRef>
          </c:cat>
          <c:val>
            <c:numRef>
              <c:f>Лист11!$C$2:$C$7</c:f>
              <c:numCache>
                <c:formatCode>General</c:formatCode>
                <c:ptCount val="6"/>
                <c:pt idx="0">
                  <c:v>322.3</c:v>
                </c:pt>
                <c:pt idx="1">
                  <c:v>133.30000000000001</c:v>
                </c:pt>
                <c:pt idx="2">
                  <c:v>901.2</c:v>
                </c:pt>
                <c:pt idx="3">
                  <c:v>193.6</c:v>
                </c:pt>
                <c:pt idx="4">
                  <c:v>27.3</c:v>
                </c:pt>
                <c:pt idx="5">
                  <c:v>122</c:v>
                </c:pt>
              </c:numCache>
            </c:numRef>
          </c:val>
        </c:ser>
        <c:axId val="60703872"/>
        <c:axId val="60705408"/>
      </c:barChart>
      <c:catAx>
        <c:axId val="6070387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0705408"/>
        <c:crosses val="autoZero"/>
        <c:auto val="1"/>
        <c:lblAlgn val="ctr"/>
        <c:lblOffset val="100"/>
      </c:catAx>
      <c:valAx>
        <c:axId val="60705408"/>
        <c:scaling>
          <c:orientation val="minMax"/>
          <c:max val="910"/>
        </c:scaling>
        <c:delete val="1"/>
        <c:axPos val="l"/>
        <c:numFmt formatCode="General" sourceLinked="1"/>
        <c:tickLblPos val="nextTo"/>
        <c:crossAx val="60703872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016808725931181"/>
          <c:y val="0.14003532065998869"/>
          <c:w val="0.10351246719160105"/>
          <c:h val="0.16743438320209994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Лист11!$B$9</c:f>
              <c:strCache>
                <c:ptCount val="1"/>
                <c:pt idx="0">
                  <c:v>крупный рогатый скот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1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8.2054025626845398E-2"/>
                  <c:y val="-9.7916821503635051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Лист11!$A$10:$A$12</c:f>
              <c:strCache>
                <c:ptCount val="3"/>
                <c:pt idx="0">
                  <c:v>сельхозорганизации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хозяйства населения</c:v>
                </c:pt>
              </c:strCache>
            </c:strRef>
          </c:cat>
          <c:val>
            <c:numRef>
              <c:f>Лист11!$B$10:$B$12</c:f>
              <c:numCache>
                <c:formatCode>General</c:formatCode>
                <c:ptCount val="3"/>
                <c:pt idx="0">
                  <c:v>109.6</c:v>
                </c:pt>
                <c:pt idx="1">
                  <c:v>29.9</c:v>
                </c:pt>
                <c:pt idx="2">
                  <c:v>182.8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0109875748471379E-2"/>
          <c:y val="0.30328478611174137"/>
          <c:w val="0.77814500090650285"/>
          <c:h val="0.57970657634361178"/>
        </c:manualLayout>
      </c:layout>
      <c:pie3DChart>
        <c:varyColors val="1"/>
        <c:ser>
          <c:idx val="0"/>
          <c:order val="0"/>
          <c:tx>
            <c:strRef>
              <c:f>Лист11!$C$9</c:f>
              <c:strCache>
                <c:ptCount val="1"/>
                <c:pt idx="0">
                  <c:v>свиньи</c:v>
                </c:pt>
              </c:strCache>
            </c:strRef>
          </c:tx>
          <c:explosion val="25"/>
          <c:dPt>
            <c:idx val="1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4.8051852027304276E-2"/>
                  <c:y val="-0.13102596478592796"/>
                </c:manualLayout>
              </c:layout>
              <c:showVal val="1"/>
            </c:dLbl>
            <c:dLbl>
              <c:idx val="2"/>
              <c:layout>
                <c:manualLayout>
                  <c:x val="0.12474593479670623"/>
                  <c:y val="-8.0910698939572617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val>
            <c:numRef>
              <c:f>Лист11!$C$10:$C$12</c:f>
              <c:numCache>
                <c:formatCode>General</c:formatCode>
                <c:ptCount val="3"/>
                <c:pt idx="0">
                  <c:v>701.8</c:v>
                </c:pt>
                <c:pt idx="1">
                  <c:v>12.6</c:v>
                </c:pt>
                <c:pt idx="2">
                  <c:v>186.8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Лист11!$D$9</c:f>
              <c:strCache>
                <c:ptCount val="1"/>
                <c:pt idx="0">
                  <c:v>овцы и козы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2"/>
          <c:dPt>
            <c:idx val="1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7829776859927543"/>
                  <c:y val="-5.9435187230121355E-3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val>
            <c:numRef>
              <c:f>Лист11!$D$10:$D$12</c:f>
              <c:numCache>
                <c:formatCode>General</c:formatCode>
                <c:ptCount val="3"/>
                <c:pt idx="0">
                  <c:v>3.8</c:v>
                </c:pt>
                <c:pt idx="1">
                  <c:v>21.5</c:v>
                </c:pt>
                <c:pt idx="2">
                  <c:v>168.3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Лист2!$A$33:$A$39</c:f>
              <c:strCache>
                <c:ptCount val="7"/>
                <c:pt idx="0">
                  <c:v>Увельский </c:v>
                </c:pt>
                <c:pt idx="1">
                  <c:v>Карталинский</c:v>
                </c:pt>
                <c:pt idx="2">
                  <c:v>Агаповский</c:v>
                </c:pt>
                <c:pt idx="3">
                  <c:v>Варненский </c:v>
                </c:pt>
                <c:pt idx="4">
                  <c:v> Кизильский </c:v>
                </c:pt>
                <c:pt idx="5">
                  <c:v>Троицкий м/р</c:v>
                </c:pt>
                <c:pt idx="6">
                  <c:v> Сосновский </c:v>
                </c:pt>
              </c:strCache>
            </c:strRef>
          </c:cat>
          <c:val>
            <c:numRef>
              <c:f>Лист2!$B$33:$B$39</c:f>
              <c:numCache>
                <c:formatCode>General</c:formatCode>
                <c:ptCount val="7"/>
                <c:pt idx="0">
                  <c:v>71</c:v>
                </c:pt>
                <c:pt idx="1">
                  <c:v>74</c:v>
                </c:pt>
                <c:pt idx="2">
                  <c:v>77</c:v>
                </c:pt>
                <c:pt idx="3">
                  <c:v>94</c:v>
                </c:pt>
                <c:pt idx="4">
                  <c:v>118</c:v>
                </c:pt>
                <c:pt idx="5">
                  <c:v>121</c:v>
                </c:pt>
                <c:pt idx="6">
                  <c:v>126</c:v>
                </c:pt>
              </c:numCache>
            </c:numRef>
          </c:val>
        </c:ser>
        <c:overlap val="100"/>
        <c:axId val="59965824"/>
        <c:axId val="59967360"/>
      </c:barChart>
      <c:catAx>
        <c:axId val="59965824"/>
        <c:scaling>
          <c:orientation val="minMax"/>
        </c:scaling>
        <c:axPos val="l"/>
        <c:tickLblPos val="nextTo"/>
        <c:crossAx val="59967360"/>
        <c:crosses val="autoZero"/>
        <c:auto val="1"/>
        <c:lblAlgn val="ctr"/>
        <c:lblOffset val="100"/>
      </c:catAx>
      <c:valAx>
        <c:axId val="59967360"/>
        <c:scaling>
          <c:orientation val="minMax"/>
          <c:max val="126"/>
          <c:min val="0"/>
        </c:scaling>
        <c:delete val="1"/>
        <c:axPos val="b"/>
        <c:numFmt formatCode="General" sourceLinked="1"/>
        <c:tickLblPos val="none"/>
        <c:crossAx val="59965824"/>
        <c:crosses val="autoZero"/>
        <c:crossBetween val="between"/>
        <c:majorUnit val="20"/>
        <c:minorUnit val="4"/>
      </c:valAx>
    </c:plotArea>
    <c:plotVisOnly val="1"/>
  </c:chart>
  <c:spPr>
    <a:ln>
      <a:solidFill>
        <a:schemeClr val="bg1"/>
      </a:solidFill>
    </a:ln>
  </c:spPr>
  <c:txPr>
    <a:bodyPr/>
    <a:lstStyle/>
    <a:p>
      <a:pPr>
        <a:defRPr sz="12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Лист11!$E$9</c:f>
              <c:strCache>
                <c:ptCount val="1"/>
                <c:pt idx="0">
                  <c:v>птица</c:v>
                </c:pt>
              </c:strCache>
            </c:strRef>
          </c:tx>
          <c:explosion val="25"/>
          <c:dPt>
            <c:idx val="1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2"/>
              <c:layout>
                <c:manualLayout>
                  <c:x val="0.22471377180721683"/>
                  <c:y val="-9.9141298647554294E-3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val>
            <c:numRef>
              <c:f>Лист11!$E$10:$E$12</c:f>
              <c:numCache>
                <c:formatCode>General</c:formatCode>
                <c:ptCount val="3"/>
                <c:pt idx="0">
                  <c:v>25233.4</c:v>
                </c:pt>
                <c:pt idx="1">
                  <c:v>37.700000000000003</c:v>
                </c:pt>
                <c:pt idx="2">
                  <c:v>2072.6999999999998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Лист11!$G$9</c:f>
              <c:strCache>
                <c:ptCount val="1"/>
                <c:pt idx="0">
                  <c:v>кролики</c:v>
                </c:pt>
              </c:strCache>
            </c:strRef>
          </c:tx>
          <c:explosion val="25"/>
          <c:dPt>
            <c:idx val="1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1365228705835256"/>
                  <c:y val="-2.1570831672313086E-2"/>
                </c:manualLayout>
              </c:layout>
              <c:showVal val="1"/>
            </c:dLbl>
            <c:dLbl>
              <c:idx val="1"/>
              <c:layout>
                <c:manualLayout>
                  <c:x val="8.3028149992527556E-2"/>
                  <c:y val="-1.0718120481330563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val>
            <c:numRef>
              <c:f>Лист11!$G$10:$G$12</c:f>
              <c:numCache>
                <c:formatCode>General</c:formatCode>
                <c:ptCount val="3"/>
                <c:pt idx="0">
                  <c:v>0.1</c:v>
                </c:pt>
                <c:pt idx="1">
                  <c:v>1.4</c:v>
                </c:pt>
                <c:pt idx="2">
                  <c:v>120.5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Лист11!$F$9</c:f>
              <c:strCache>
                <c:ptCount val="1"/>
                <c:pt idx="0">
                  <c:v>лошади</c:v>
                </c:pt>
              </c:strCache>
            </c:strRef>
          </c:tx>
          <c:explosion val="25"/>
          <c:dPt>
            <c:idx val="1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val>
            <c:numRef>
              <c:f>Лист11!$F$10:$F$12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5</c:v>
                </c:pt>
                <c:pt idx="2">
                  <c:v>17.899999999999999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stacked"/>
        <c:ser>
          <c:idx val="0"/>
          <c:order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Лист5!$A$41:$A$45</c:f>
              <c:strCache>
                <c:ptCount val="5"/>
                <c:pt idx="0">
                  <c:v>Троицкий м/р</c:v>
                </c:pt>
                <c:pt idx="1">
                  <c:v>Карталинский</c:v>
                </c:pt>
                <c:pt idx="2">
                  <c:v>Варненский</c:v>
                </c:pt>
                <c:pt idx="3">
                  <c:v>Агаповский</c:v>
                </c:pt>
                <c:pt idx="4">
                  <c:v>Брединский</c:v>
                </c:pt>
              </c:strCache>
            </c:strRef>
          </c:cat>
          <c:val>
            <c:numRef>
              <c:f>Лист5!$B$41:$B$45</c:f>
              <c:numCache>
                <c:formatCode>0</c:formatCode>
                <c:ptCount val="5"/>
                <c:pt idx="0">
                  <c:v>18207</c:v>
                </c:pt>
                <c:pt idx="1">
                  <c:v>20757</c:v>
                </c:pt>
                <c:pt idx="2">
                  <c:v>21531</c:v>
                </c:pt>
                <c:pt idx="3">
                  <c:v>21839</c:v>
                </c:pt>
                <c:pt idx="4">
                  <c:v>22824</c:v>
                </c:pt>
              </c:numCache>
            </c:numRef>
          </c:val>
        </c:ser>
        <c:overlap val="100"/>
        <c:axId val="61051264"/>
        <c:axId val="61052800"/>
      </c:barChart>
      <c:catAx>
        <c:axId val="61051264"/>
        <c:scaling>
          <c:orientation val="minMax"/>
        </c:scaling>
        <c:axPos val="l"/>
        <c:tickLblPos val="nextTo"/>
        <c:crossAx val="61052800"/>
        <c:crosses val="autoZero"/>
        <c:auto val="1"/>
        <c:lblAlgn val="ctr"/>
        <c:lblOffset val="100"/>
      </c:catAx>
      <c:valAx>
        <c:axId val="61052800"/>
        <c:scaling>
          <c:orientation val="minMax"/>
          <c:max val="23000"/>
        </c:scaling>
        <c:delete val="1"/>
        <c:axPos val="b"/>
        <c:numFmt formatCode="0" sourceLinked="1"/>
        <c:tickLblPos val="nextTo"/>
        <c:crossAx val="61051264"/>
        <c:crosses val="autoZero"/>
        <c:crossBetween val="between"/>
        <c:majorUnit val="1000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stacked"/>
        <c:ser>
          <c:idx val="0"/>
          <c:order val="0"/>
          <c:dLbls>
            <c:dLbl>
              <c:idx val="0"/>
              <c:layout>
                <c:manualLayout>
                  <c:x val="0.1154822450419926"/>
                  <c:y val="-4.9435039244414636E-3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Лист5!$C$42:$C$45</c:f>
              <c:strCache>
                <c:ptCount val="4"/>
                <c:pt idx="0">
                  <c:v>Троицкий м/р</c:v>
                </c:pt>
                <c:pt idx="1">
                  <c:v>Красноармейский</c:v>
                </c:pt>
                <c:pt idx="2">
                  <c:v>Увельский</c:v>
                </c:pt>
                <c:pt idx="3">
                  <c:v>Еманжелинский</c:v>
                </c:pt>
              </c:strCache>
            </c:strRef>
          </c:cat>
          <c:val>
            <c:numRef>
              <c:f>Лист5!$D$42:$D$45</c:f>
              <c:numCache>
                <c:formatCode>0</c:formatCode>
                <c:ptCount val="4"/>
                <c:pt idx="0">
                  <c:v>40477</c:v>
                </c:pt>
                <c:pt idx="1">
                  <c:v>99092</c:v>
                </c:pt>
                <c:pt idx="2">
                  <c:v>238221</c:v>
                </c:pt>
                <c:pt idx="3">
                  <c:v>321135</c:v>
                </c:pt>
              </c:numCache>
            </c:numRef>
          </c:val>
        </c:ser>
        <c:overlap val="100"/>
        <c:axId val="61072512"/>
        <c:axId val="61074048"/>
      </c:barChart>
      <c:catAx>
        <c:axId val="61072512"/>
        <c:scaling>
          <c:orientation val="minMax"/>
        </c:scaling>
        <c:axPos val="l"/>
        <c:tickLblPos val="nextTo"/>
        <c:crossAx val="61074048"/>
        <c:crosses val="autoZero"/>
        <c:auto val="1"/>
        <c:lblAlgn val="ctr"/>
        <c:lblOffset val="100"/>
      </c:catAx>
      <c:valAx>
        <c:axId val="61074048"/>
        <c:scaling>
          <c:orientation val="minMax"/>
          <c:max val="330000"/>
        </c:scaling>
        <c:delete val="1"/>
        <c:axPos val="b"/>
        <c:numFmt formatCode="0" sourceLinked="1"/>
        <c:tickLblPos val="nextTo"/>
        <c:crossAx val="61072512"/>
        <c:crosses val="autoZero"/>
        <c:crossBetween val="between"/>
        <c:majorUnit val="10000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Лист5!$E$37:$E$45</c:f>
              <c:strCache>
                <c:ptCount val="9"/>
                <c:pt idx="0">
                  <c:v>Верхнеуральский</c:v>
                </c:pt>
                <c:pt idx="1">
                  <c:v>Карталинский</c:v>
                </c:pt>
                <c:pt idx="2">
                  <c:v>Аргаяшский</c:v>
                </c:pt>
                <c:pt idx="3">
                  <c:v>Нагайбакский</c:v>
                </c:pt>
                <c:pt idx="4">
                  <c:v>Троицкий м/р</c:v>
                </c:pt>
                <c:pt idx="5">
                  <c:v>Агаповский</c:v>
                </c:pt>
                <c:pt idx="6">
                  <c:v>Кунашакский</c:v>
                </c:pt>
                <c:pt idx="7">
                  <c:v>Брединский</c:v>
                </c:pt>
                <c:pt idx="8">
                  <c:v>Кизильский</c:v>
                </c:pt>
              </c:strCache>
            </c:strRef>
          </c:cat>
          <c:val>
            <c:numRef>
              <c:f>Лист5!$F$37:$F$45</c:f>
              <c:numCache>
                <c:formatCode>0</c:formatCode>
                <c:ptCount val="9"/>
                <c:pt idx="0">
                  <c:v>10036</c:v>
                </c:pt>
                <c:pt idx="1">
                  <c:v>10571</c:v>
                </c:pt>
                <c:pt idx="2">
                  <c:v>10938</c:v>
                </c:pt>
                <c:pt idx="3">
                  <c:v>10987</c:v>
                </c:pt>
                <c:pt idx="4">
                  <c:v>11740</c:v>
                </c:pt>
                <c:pt idx="5">
                  <c:v>13921</c:v>
                </c:pt>
                <c:pt idx="6">
                  <c:v>14029</c:v>
                </c:pt>
                <c:pt idx="7">
                  <c:v>14799</c:v>
                </c:pt>
                <c:pt idx="8">
                  <c:v>20008</c:v>
                </c:pt>
              </c:numCache>
            </c:numRef>
          </c:val>
        </c:ser>
        <c:overlap val="100"/>
        <c:axId val="61097856"/>
        <c:axId val="61099392"/>
      </c:barChart>
      <c:catAx>
        <c:axId val="61097856"/>
        <c:scaling>
          <c:orientation val="minMax"/>
        </c:scaling>
        <c:axPos val="l"/>
        <c:tickLblPos val="nextTo"/>
        <c:crossAx val="61099392"/>
        <c:crosses val="autoZero"/>
        <c:auto val="1"/>
        <c:lblAlgn val="ctr"/>
        <c:lblOffset val="100"/>
      </c:catAx>
      <c:valAx>
        <c:axId val="61099392"/>
        <c:scaling>
          <c:orientation val="minMax"/>
          <c:max val="20000"/>
        </c:scaling>
        <c:delete val="1"/>
        <c:axPos val="b"/>
        <c:numFmt formatCode="0" sourceLinked="1"/>
        <c:tickLblPos val="nextTo"/>
        <c:crossAx val="6109785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Лист5!$G$38:$G$45</c:f>
              <c:strCache>
                <c:ptCount val="8"/>
                <c:pt idx="0">
                  <c:v>Чебаркульский г/о</c:v>
                </c:pt>
                <c:pt idx="1">
                  <c:v>Копейский</c:v>
                </c:pt>
                <c:pt idx="2">
                  <c:v>Кунашакский</c:v>
                </c:pt>
                <c:pt idx="3">
                  <c:v>Магнитогорский</c:v>
                </c:pt>
                <c:pt idx="4">
                  <c:v>Нагайбакский</c:v>
                </c:pt>
                <c:pt idx="5">
                  <c:v>Чебаркульский м/р</c:v>
                </c:pt>
                <c:pt idx="6">
                  <c:v>Аргаяшский</c:v>
                </c:pt>
                <c:pt idx="7">
                  <c:v>Сосновский</c:v>
                </c:pt>
              </c:strCache>
            </c:strRef>
          </c:cat>
          <c:val>
            <c:numRef>
              <c:f>Лист5!$H$38:$H$45</c:f>
              <c:numCache>
                <c:formatCode>0.0</c:formatCode>
                <c:ptCount val="8"/>
                <c:pt idx="0">
                  <c:v>1634.6619999999998</c:v>
                </c:pt>
                <c:pt idx="1">
                  <c:v>2496.3690000000001</c:v>
                </c:pt>
                <c:pt idx="2">
                  <c:v>2536.5479999999998</c:v>
                </c:pt>
                <c:pt idx="3">
                  <c:v>2988.9609999999998</c:v>
                </c:pt>
                <c:pt idx="4">
                  <c:v>3061.9380000000001</c:v>
                </c:pt>
                <c:pt idx="5">
                  <c:v>3300.9639999999999</c:v>
                </c:pt>
                <c:pt idx="6">
                  <c:v>4094.0970000000002</c:v>
                </c:pt>
                <c:pt idx="7">
                  <c:v>4398.1040000000003</c:v>
                </c:pt>
              </c:numCache>
            </c:numRef>
          </c:val>
        </c:ser>
        <c:overlap val="100"/>
        <c:axId val="61155968"/>
        <c:axId val="61161856"/>
      </c:barChart>
      <c:catAx>
        <c:axId val="61155968"/>
        <c:scaling>
          <c:orientation val="minMax"/>
        </c:scaling>
        <c:axPos val="l"/>
        <c:tickLblPos val="nextTo"/>
        <c:crossAx val="61161856"/>
        <c:crosses val="autoZero"/>
        <c:auto val="1"/>
        <c:lblAlgn val="ctr"/>
        <c:lblOffset val="100"/>
      </c:catAx>
      <c:valAx>
        <c:axId val="61161856"/>
        <c:scaling>
          <c:orientation val="minMax"/>
          <c:max val="4400"/>
        </c:scaling>
        <c:delete val="1"/>
        <c:axPos val="b"/>
        <c:numFmt formatCode="0.0" sourceLinked="1"/>
        <c:tickLblPos val="nextTo"/>
        <c:crossAx val="61155968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2409889609819895E-2"/>
          <c:y val="4.0656370965375388E-2"/>
          <c:w val="0.91518022078035921"/>
          <c:h val="0.81224653126992452"/>
        </c:manualLayout>
      </c:layout>
      <c:barChart>
        <c:barDir val="col"/>
        <c:grouping val="clustered"/>
        <c:ser>
          <c:idx val="0"/>
          <c:order val="0"/>
          <c:tx>
            <c:strRef>
              <c:f>Лист6!$B$1:$B$2</c:f>
              <c:strCache>
                <c:ptCount val="1"/>
                <c:pt idx="0">
                  <c:v>схо 2006</c:v>
                </c:pt>
              </c:strCache>
            </c:strRef>
          </c:tx>
          <c:dLbls>
            <c:dLbl>
              <c:idx val="0"/>
              <c:layout>
                <c:manualLayout>
                  <c:x val="-7.7111925982751434E-3"/>
                  <c:y val="-3.38803091378128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710889019967256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2346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3132667059901781E-2"/>
                  <c:y val="6.77606182756251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356</a:t>
                    </a:r>
                    <a:r>
                      <a:rPr lang="ru-RU" smtClean="0"/>
                      <a:t>,0</a:t>
                    </a:r>
                  </a:p>
                  <a:p>
                    <a:r>
                      <a:rPr lang="ru-RU" smtClean="0"/>
                      <a:t>тыс.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Лист6!$A$3:$A$5</c:f>
              <c:strCache>
                <c:ptCount val="3"/>
                <c:pt idx="0">
                  <c:v>крупный рогатый скот</c:v>
                </c:pt>
                <c:pt idx="1">
                  <c:v>свиньи</c:v>
                </c:pt>
                <c:pt idx="2">
                  <c:v>птица</c:v>
                </c:pt>
              </c:strCache>
            </c:strRef>
          </c:cat>
          <c:val>
            <c:numRef>
              <c:f>Лист6!$B$3:$B$5</c:f>
              <c:numCache>
                <c:formatCode>General</c:formatCode>
                <c:ptCount val="3"/>
                <c:pt idx="0">
                  <c:v>186.2</c:v>
                </c:pt>
                <c:pt idx="1">
                  <c:v>117.3</c:v>
                </c:pt>
                <c:pt idx="2">
                  <c:v>356</c:v>
                </c:pt>
              </c:numCache>
            </c:numRef>
          </c:val>
        </c:ser>
        <c:ser>
          <c:idx val="1"/>
          <c:order val="1"/>
          <c:tx>
            <c:strRef>
              <c:f>Лист6!$C$1:$C$2</c:f>
              <c:strCache>
                <c:ptCount val="1"/>
                <c:pt idx="0">
                  <c:v>схо 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7.7108890199672564E-3"/>
                  <c:y val="3.38803091378128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1024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20642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1097,1</a:t>
                    </a:r>
                  </a:p>
                  <a:p>
                    <a:r>
                      <a:rPr lang="ru-RU" smtClean="0"/>
                      <a:t>тыс.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Лист6!$A$3:$A$5</c:f>
              <c:strCache>
                <c:ptCount val="3"/>
                <c:pt idx="0">
                  <c:v>крупный рогатый скот</c:v>
                </c:pt>
                <c:pt idx="1">
                  <c:v>свиньи</c:v>
                </c:pt>
                <c:pt idx="2">
                  <c:v>птица</c:v>
                </c:pt>
              </c:strCache>
            </c:strRef>
          </c:cat>
          <c:val>
            <c:numRef>
              <c:f>Лист6!$C$3:$C$5</c:f>
              <c:numCache>
                <c:formatCode>General</c:formatCode>
                <c:ptCount val="3"/>
                <c:pt idx="0">
                  <c:v>204.8</c:v>
                </c:pt>
                <c:pt idx="1">
                  <c:v>1032.0999999999999</c:v>
                </c:pt>
                <c:pt idx="2">
                  <c:v>1097.0999999999999</c:v>
                </c:pt>
              </c:numCache>
            </c:numRef>
          </c:val>
        </c:ser>
        <c:axId val="61203584"/>
        <c:axId val="61205120"/>
      </c:barChart>
      <c:catAx>
        <c:axId val="61203584"/>
        <c:scaling>
          <c:orientation val="minMax"/>
        </c:scaling>
        <c:delete val="1"/>
        <c:axPos val="b"/>
        <c:tickLblPos val="nextTo"/>
        <c:crossAx val="61205120"/>
        <c:crosses val="autoZero"/>
        <c:auto val="1"/>
        <c:lblAlgn val="ctr"/>
        <c:lblOffset val="100"/>
      </c:catAx>
      <c:valAx>
        <c:axId val="61205120"/>
        <c:scaling>
          <c:orientation val="minMax"/>
        </c:scaling>
        <c:delete val="1"/>
        <c:axPos val="l"/>
        <c:numFmt formatCode="General" sourceLinked="1"/>
        <c:tickLblPos val="none"/>
        <c:crossAx val="61203584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12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0274738819030335E-3"/>
          <c:y val="0"/>
          <c:w val="0.98594539271457993"/>
          <c:h val="0.8525837494738695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Лист6!$A$7:$A$9</c:f>
              <c:strCache>
                <c:ptCount val="3"/>
                <c:pt idx="0">
                  <c:v>крупный рогатый скот</c:v>
                </c:pt>
                <c:pt idx="1">
                  <c:v>свиньи</c:v>
                </c:pt>
                <c:pt idx="2">
                  <c:v>птица</c:v>
                </c:pt>
              </c:strCache>
            </c:strRef>
          </c:cat>
          <c:val>
            <c:numRef>
              <c:f>Лист6!$B$7:$B$9</c:f>
              <c:numCache>
                <c:formatCode>General</c:formatCode>
                <c:ptCount val="3"/>
                <c:pt idx="0">
                  <c:v>18</c:v>
                </c:pt>
                <c:pt idx="1">
                  <c:v>26</c:v>
                </c:pt>
                <c:pt idx="2">
                  <c:v>84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Лист6!$A$7:$A$9</c:f>
              <c:strCache>
                <c:ptCount val="3"/>
                <c:pt idx="0">
                  <c:v>крупный рогатый скот</c:v>
                </c:pt>
                <c:pt idx="1">
                  <c:v>свиньи</c:v>
                </c:pt>
                <c:pt idx="2">
                  <c:v>птица</c:v>
                </c:pt>
              </c:strCache>
            </c:strRef>
          </c:cat>
          <c:val>
            <c:numRef>
              <c:f>Лист6!$C$7:$C$9</c:f>
              <c:numCache>
                <c:formatCode>General</c:formatCode>
                <c:ptCount val="3"/>
                <c:pt idx="0">
                  <c:v>63</c:v>
                </c:pt>
                <c:pt idx="1">
                  <c:v>52</c:v>
                </c:pt>
                <c:pt idx="2">
                  <c:v>201</c:v>
                </c:pt>
              </c:numCache>
            </c:numRef>
          </c:val>
        </c:ser>
        <c:axId val="61250560"/>
        <c:axId val="61252352"/>
      </c:barChart>
      <c:catAx>
        <c:axId val="61250560"/>
        <c:scaling>
          <c:orientation val="minMax"/>
        </c:scaling>
        <c:delete val="1"/>
        <c:axPos val="b"/>
        <c:tickLblPos val="nextTo"/>
        <c:crossAx val="61252352"/>
        <c:crosses val="autoZero"/>
        <c:auto val="1"/>
        <c:lblAlgn val="ctr"/>
        <c:lblOffset val="100"/>
      </c:catAx>
      <c:valAx>
        <c:axId val="61252352"/>
        <c:scaling>
          <c:orientation val="minMax"/>
        </c:scaling>
        <c:delete val="1"/>
        <c:axPos val="l"/>
        <c:numFmt formatCode="General" sourceLinked="1"/>
        <c:tickLblPos val="none"/>
        <c:crossAx val="61250560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12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7390752957351228E-3"/>
          <c:y val="1.3645228883941152E-2"/>
          <c:w val="0.99126092470426463"/>
          <c:h val="0.82261202450876503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Лист6!$A$11:$A$13</c:f>
              <c:strCache>
                <c:ptCount val="3"/>
                <c:pt idx="0">
                  <c:v>крупный рогатый скот</c:v>
                </c:pt>
                <c:pt idx="1">
                  <c:v>свиньи</c:v>
                </c:pt>
                <c:pt idx="2">
                  <c:v>птица</c:v>
                </c:pt>
              </c:strCache>
            </c:strRef>
          </c:cat>
          <c:val>
            <c:numRef>
              <c:f>Лист6!$B$11:$B$13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Лист6!$A$11:$A$13</c:f>
              <c:strCache>
                <c:ptCount val="3"/>
                <c:pt idx="0">
                  <c:v>крупный рогатый скот</c:v>
                </c:pt>
                <c:pt idx="1">
                  <c:v>свиньи</c:v>
                </c:pt>
                <c:pt idx="2">
                  <c:v>птица</c:v>
                </c:pt>
              </c:strCache>
            </c:strRef>
          </c:cat>
          <c:val>
            <c:numRef>
              <c:f>Лист6!$C$11:$C$13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23</c:v>
                </c:pt>
              </c:numCache>
            </c:numRef>
          </c:val>
        </c:ser>
        <c:axId val="61305984"/>
        <c:axId val="61307520"/>
      </c:barChart>
      <c:catAx>
        <c:axId val="61305984"/>
        <c:scaling>
          <c:orientation val="minMax"/>
        </c:scaling>
        <c:delete val="1"/>
        <c:axPos val="b"/>
        <c:tickLblPos val="nextTo"/>
        <c:crossAx val="61307520"/>
        <c:crosses val="autoZero"/>
        <c:auto val="1"/>
        <c:lblAlgn val="ctr"/>
        <c:lblOffset val="100"/>
      </c:catAx>
      <c:valAx>
        <c:axId val="61307520"/>
        <c:scaling>
          <c:orientation val="minMax"/>
        </c:scaling>
        <c:delete val="1"/>
        <c:axPos val="l"/>
        <c:numFmt formatCode="General" sourceLinked="1"/>
        <c:tickLblPos val="none"/>
        <c:crossAx val="61305984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0631971221993204"/>
          <c:y val="4.8121375323590095E-3"/>
          <c:w val="0.20390553897924299"/>
          <c:h val="0.93454825530536489"/>
        </c:manualLayout>
      </c:layout>
      <c:barChart>
        <c:barDir val="bar"/>
        <c:grouping val="stacked"/>
        <c:ser>
          <c:idx val="0"/>
          <c:order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Лист2!$A$1:$A$9</c:f>
              <c:strCache>
                <c:ptCount val="9"/>
                <c:pt idx="0">
                  <c:v>Кыштымский</c:v>
                </c:pt>
                <c:pt idx="1">
                  <c:v>Еманжелинский</c:v>
                </c:pt>
                <c:pt idx="2">
                  <c:v>Южноуральский</c:v>
                </c:pt>
                <c:pt idx="3">
                  <c:v>Верхнеуфалейский</c:v>
                </c:pt>
                <c:pt idx="4">
                  <c:v>Троицкий г/о</c:v>
                </c:pt>
                <c:pt idx="5">
                  <c:v>Чебаркульский г/о</c:v>
                </c:pt>
                <c:pt idx="6">
                  <c:v> Коркинский</c:v>
                </c:pt>
                <c:pt idx="7">
                  <c:v> Челябинский </c:v>
                </c:pt>
                <c:pt idx="8">
                  <c:v>Карабашский</c:v>
                </c:pt>
              </c:strCache>
            </c:strRef>
          </c:cat>
          <c:val>
            <c:numRef>
              <c:f>Лист2!$B$1:$B$9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overlap val="100"/>
        <c:axId val="59827328"/>
        <c:axId val="59828864"/>
      </c:barChart>
      <c:catAx>
        <c:axId val="59827328"/>
        <c:scaling>
          <c:orientation val="minMax"/>
        </c:scaling>
        <c:axPos val="l"/>
        <c:tickLblPos val="nextTo"/>
        <c:crossAx val="59828864"/>
        <c:crosses val="autoZero"/>
        <c:auto val="1"/>
        <c:lblAlgn val="ctr"/>
        <c:lblOffset val="100"/>
      </c:catAx>
      <c:valAx>
        <c:axId val="59828864"/>
        <c:scaling>
          <c:orientation val="minMax"/>
          <c:max val="3"/>
          <c:min val="0"/>
        </c:scaling>
        <c:delete val="1"/>
        <c:axPos val="b"/>
        <c:numFmt formatCode="General" sourceLinked="1"/>
        <c:tickLblPos val="none"/>
        <c:crossAx val="5982732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</c:chart>
  <c:spPr>
    <a:ln>
      <a:solidFill>
        <a:schemeClr val="bg1"/>
      </a:solidFill>
    </a:ln>
  </c:spPr>
  <c:txPr>
    <a:bodyPr/>
    <a:lstStyle/>
    <a:p>
      <a:pPr>
        <a:defRPr sz="12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0173611055955793E-2"/>
          <c:y val="3.291038355713162E-2"/>
          <c:w val="0.88794863875779573"/>
          <c:h val="0.91955239574923331"/>
        </c:manualLayout>
      </c:layout>
      <c:bar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45729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6146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297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Лист2!$A$2:$A$4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 хозяйства и ИП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914.58</c:v>
                </c:pt>
                <c:pt idx="1">
                  <c:v>614.6</c:v>
                </c:pt>
                <c:pt idx="2">
                  <c:v>297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24386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3555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743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Лист2!$A$2:$A$4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 хозяйства и ИП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Лист2!$C$2:$C$4</c:f>
              <c:numCache>
                <c:formatCode>General</c:formatCode>
                <c:ptCount val="3"/>
                <c:pt idx="0">
                  <c:v>487.7</c:v>
                </c:pt>
                <c:pt idx="1">
                  <c:v>355.5</c:v>
                </c:pt>
                <c:pt idx="2">
                  <c:v>743</c:v>
                </c:pt>
              </c:numCache>
            </c:numRef>
          </c:val>
        </c:ser>
        <c:axId val="61324672"/>
        <c:axId val="38790272"/>
      </c:barChart>
      <c:catAx>
        <c:axId val="61324672"/>
        <c:scaling>
          <c:orientation val="minMax"/>
        </c:scaling>
        <c:delete val="1"/>
        <c:axPos val="b"/>
        <c:tickLblPos val="none"/>
        <c:crossAx val="38790272"/>
        <c:crosses val="autoZero"/>
        <c:auto val="1"/>
        <c:lblAlgn val="ctr"/>
        <c:lblOffset val="100"/>
      </c:catAx>
      <c:valAx>
        <c:axId val="38790272"/>
        <c:scaling>
          <c:orientation val="minMax"/>
        </c:scaling>
        <c:delete val="1"/>
        <c:axPos val="l"/>
        <c:numFmt formatCode="General" sourceLinked="1"/>
        <c:tickLblPos val="none"/>
        <c:crossAx val="61324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1988407699037624E-2"/>
          <c:y val="2.218567802155956E-2"/>
          <c:w val="0.88647770400534909"/>
          <c:h val="0.80661624204275351"/>
        </c:manualLayout>
      </c:layout>
      <c:barChart>
        <c:barDir val="col"/>
        <c:grouping val="clustered"/>
        <c:ser>
          <c:idx val="0"/>
          <c:order val="0"/>
          <c:tx>
            <c:strRef>
              <c:f>Лист3!$B$1</c:f>
              <c:strCache>
                <c:ptCount val="1"/>
                <c:pt idx="0">
                  <c:v>Получали субсидии (дотации)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r>
                      <a:rPr lang="ru-RU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Лист3!$A$2:$A$6</c:f>
              <c:strCache>
                <c:ptCount val="5"/>
                <c:pt idx="0">
                  <c:v>СХО - всего</c:v>
                </c:pt>
                <c:pt idx="1">
                  <c:v>СХО крупные и средние</c:v>
                </c:pt>
                <c:pt idx="2">
                  <c:v>СХО малые (включая микро)</c:v>
                </c:pt>
                <c:pt idx="3">
                  <c:v>из них микро СХО</c:v>
                </c:pt>
                <c:pt idx="4">
                  <c:v>КФХ и ИП</c:v>
                </c:pt>
              </c:strCache>
            </c:strRef>
          </c:cat>
          <c:val>
            <c:numRef>
              <c:f>Лист3!$B$2:$B$6</c:f>
              <c:numCache>
                <c:formatCode>General</c:formatCode>
                <c:ptCount val="5"/>
                <c:pt idx="0">
                  <c:v>65.099999999999994</c:v>
                </c:pt>
                <c:pt idx="1">
                  <c:v>61.4</c:v>
                </c:pt>
                <c:pt idx="2">
                  <c:v>66.8</c:v>
                </c:pt>
                <c:pt idx="3">
                  <c:v>59.7</c:v>
                </c:pt>
                <c:pt idx="4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Получали кредиты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Лист3!$A$2:$A$6</c:f>
              <c:strCache>
                <c:ptCount val="5"/>
                <c:pt idx="0">
                  <c:v>СХО - всего</c:v>
                </c:pt>
                <c:pt idx="1">
                  <c:v>СХО крупные и средние</c:v>
                </c:pt>
                <c:pt idx="2">
                  <c:v>СХО малые (включая микро)</c:v>
                </c:pt>
                <c:pt idx="3">
                  <c:v>из них микро СХО</c:v>
                </c:pt>
                <c:pt idx="4">
                  <c:v>КФХ и ИП</c:v>
                </c:pt>
              </c:strCache>
            </c:strRef>
          </c:cat>
          <c:val>
            <c:numRef>
              <c:f>Лист3!$C$2:$C$6</c:f>
              <c:numCache>
                <c:formatCode>General</c:formatCode>
                <c:ptCount val="5"/>
                <c:pt idx="0">
                  <c:v>32.700000000000003</c:v>
                </c:pt>
                <c:pt idx="1">
                  <c:v>40.9</c:v>
                </c:pt>
                <c:pt idx="2">
                  <c:v>29</c:v>
                </c:pt>
                <c:pt idx="3">
                  <c:v>24.2</c:v>
                </c:pt>
                <c:pt idx="4">
                  <c:v>14.9</c:v>
                </c:pt>
              </c:numCache>
            </c:numRef>
          </c:val>
        </c:ser>
        <c:axId val="61380864"/>
        <c:axId val="61509632"/>
      </c:barChart>
      <c:catAx>
        <c:axId val="61380864"/>
        <c:scaling>
          <c:orientation val="minMax"/>
        </c:scaling>
        <c:delete val="1"/>
        <c:axPos val="b"/>
        <c:tickLblPos val="nextTo"/>
        <c:crossAx val="61509632"/>
        <c:crosses val="autoZero"/>
        <c:auto val="1"/>
        <c:lblAlgn val="ctr"/>
        <c:lblOffset val="100"/>
      </c:catAx>
      <c:valAx>
        <c:axId val="61509632"/>
        <c:scaling>
          <c:orientation val="minMax"/>
        </c:scaling>
        <c:axPos val="l"/>
        <c:numFmt formatCode="General" sourceLinked="1"/>
        <c:tickLblPos val="nextTo"/>
        <c:crossAx val="6138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94580903833072"/>
          <c:y val="1.6968861628841463E-2"/>
          <c:w val="0.27905424321959782"/>
          <c:h val="0.15988117319695519"/>
        </c:manualLayout>
      </c:layout>
    </c:legend>
    <c:plotVisOnly val="1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6223840769903781"/>
          <c:y val="4.1666666666666664E-2"/>
          <c:w val="0.60720603674540685"/>
          <c:h val="0.90740740740740744"/>
        </c:manualLayout>
      </c:layout>
      <c:barChart>
        <c:barDir val="bar"/>
        <c:grouping val="stacked"/>
        <c:ser>
          <c:idx val="0"/>
          <c:order val="0"/>
          <c:dLbls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</c:spPr>
            <c:showVal val="1"/>
          </c:dLbls>
          <c:cat>
            <c:strRef>
              <c:f>Лист3!$A$31:$A$39</c:f>
              <c:strCache>
                <c:ptCount val="9"/>
                <c:pt idx="0">
                  <c:v>Аргаяшский</c:v>
                </c:pt>
                <c:pt idx="1">
                  <c:v>Брединский</c:v>
                </c:pt>
                <c:pt idx="2">
                  <c:v> Октябрьский</c:v>
                </c:pt>
                <c:pt idx="3">
                  <c:v>Увельский </c:v>
                </c:pt>
                <c:pt idx="4">
                  <c:v>Агаповский</c:v>
                </c:pt>
                <c:pt idx="5">
                  <c:v>Карталинский</c:v>
                </c:pt>
                <c:pt idx="6">
                  <c:v>Верхнеуральский </c:v>
                </c:pt>
                <c:pt idx="7">
                  <c:v>Троицкий м/р</c:v>
                </c:pt>
                <c:pt idx="8">
                  <c:v>Варненский </c:v>
                </c:pt>
              </c:strCache>
            </c:strRef>
          </c:cat>
          <c:val>
            <c:numRef>
              <c:f>Лист3!$B$31:$B$39</c:f>
              <c:numCache>
                <c:formatCode>General</c:formatCode>
                <c:ptCount val="9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21</c:v>
                </c:pt>
              </c:numCache>
            </c:numRef>
          </c:val>
        </c:ser>
        <c:overlap val="100"/>
        <c:axId val="59856768"/>
        <c:axId val="59858304"/>
      </c:barChart>
      <c:catAx>
        <c:axId val="59856768"/>
        <c:scaling>
          <c:orientation val="minMax"/>
        </c:scaling>
        <c:axPos val="l"/>
        <c:tickLblPos val="nextTo"/>
        <c:crossAx val="59858304"/>
        <c:crosses val="autoZero"/>
        <c:auto val="1"/>
        <c:lblAlgn val="ctr"/>
        <c:lblOffset val="100"/>
      </c:catAx>
      <c:valAx>
        <c:axId val="59858304"/>
        <c:scaling>
          <c:orientation val="minMax"/>
          <c:max val="21"/>
          <c:min val="0"/>
        </c:scaling>
        <c:delete val="1"/>
        <c:axPos val="b"/>
        <c:numFmt formatCode="General" sourceLinked="1"/>
        <c:tickLblPos val="none"/>
        <c:crossAx val="5985676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56948493369943665"/>
          <c:y val="6.0185185185185147E-2"/>
          <c:w val="0.32989049156257538"/>
          <c:h val="0.82383493729950563"/>
        </c:manualLayout>
      </c:layout>
      <c:barChart>
        <c:barDir val="bar"/>
        <c:grouping val="stacked"/>
        <c:ser>
          <c:idx val="0"/>
          <c:order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Лист3!$A$7:$A$10</c:f>
              <c:strCache>
                <c:ptCount val="4"/>
                <c:pt idx="0">
                  <c:v>Кыштымский</c:v>
                </c:pt>
                <c:pt idx="1">
                  <c:v>Усть-Катавский </c:v>
                </c:pt>
                <c:pt idx="2">
                  <c:v>Чебаркульский г/о</c:v>
                </c:pt>
                <c:pt idx="3">
                  <c:v>Южноуральский</c:v>
                </c:pt>
              </c:strCache>
            </c:strRef>
          </c:cat>
          <c:val>
            <c:numRef>
              <c:f>Лист3!$B$7:$B$10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overlap val="100"/>
        <c:axId val="59943552"/>
        <c:axId val="59953536"/>
      </c:barChart>
      <c:catAx>
        <c:axId val="5994355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9953536"/>
        <c:crosses val="autoZero"/>
        <c:auto val="1"/>
        <c:lblAlgn val="ctr"/>
        <c:lblOffset val="100"/>
      </c:catAx>
      <c:valAx>
        <c:axId val="59953536"/>
        <c:scaling>
          <c:orientation val="minMax"/>
          <c:max val="1"/>
          <c:min val="0"/>
        </c:scaling>
        <c:axPos val="b"/>
        <c:majorGridlines/>
        <c:numFmt formatCode="General" sourceLinked="1"/>
        <c:tickLblPos val="nextTo"/>
        <c:crossAx val="59943552"/>
        <c:crosses val="autoZero"/>
        <c:crossBetween val="between"/>
        <c:majorUnit val="1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6049766628364676E-2"/>
          <c:y val="2.7777777777777877E-2"/>
          <c:w val="0.64600794466403699"/>
          <c:h val="0.83573673082531352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Сельскохозяйственные организации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56,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76</c:v>
                </c:pt>
                <c:pt idx="1">
                  <c:v>56.5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Крестьянские (фермерские) хозяйства и ИП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4,7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14.7</c:v>
                </c:pt>
                <c:pt idx="1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Хозяйства населения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8.7000000000000011</c:v>
                </c:pt>
                <c:pt idx="1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Некоммерческие объединения граждан</c:v>
                </c:pt>
              </c:strCache>
            </c:strRef>
          </c:tx>
          <c:dLbls>
            <c:dLbl>
              <c:idx val="0"/>
              <c:layout>
                <c:manualLayout>
                  <c:x val="5.6944450671965255E-2"/>
                  <c:y val="1.3888888888888923E-2"/>
                </c:manualLayout>
              </c:layout>
              <c:showVal val="1"/>
            </c:dLbl>
            <c:dLbl>
              <c:idx val="1"/>
              <c:layout>
                <c:manualLayout>
                  <c:x val="5.1388894508846844E-2"/>
                  <c:y val="-1.38888888888889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0.60000000000000064</c:v>
                </c:pt>
                <c:pt idx="1">
                  <c:v>0.5</c:v>
                </c:pt>
              </c:numCache>
            </c:numRef>
          </c:val>
        </c:ser>
        <c:shape val="box"/>
        <c:axId val="60166144"/>
        <c:axId val="60167680"/>
        <c:axId val="0"/>
      </c:bar3DChart>
      <c:catAx>
        <c:axId val="601661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0167680"/>
        <c:crosses val="autoZero"/>
        <c:auto val="1"/>
        <c:lblAlgn val="ctr"/>
        <c:lblOffset val="100"/>
      </c:catAx>
      <c:valAx>
        <c:axId val="60167680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016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341532408304066"/>
          <c:y val="0.13113006707494887"/>
          <c:w val="0.26825134167228143"/>
          <c:h val="0.7377398658501026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Используемая площадь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0"/>
                    </a:pPr>
                    <a:r>
                      <a:rPr lang="en-US" sz="1400" b="0" smtClean="0"/>
                      <a:t>2823,9</a:t>
                    </a:r>
                    <a:r>
                      <a:rPr lang="ru-RU" sz="1400" b="0" smtClean="0"/>
                      <a:t> (75,0%)</a:t>
                    </a:r>
                    <a:endParaRPr lang="en-US" sz="1400" b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0" dirty="0" smtClean="0"/>
                      <a:t>23</a:t>
                    </a:r>
                    <a:r>
                      <a:rPr lang="ru-RU" sz="1400" b="0" dirty="0" smtClean="0"/>
                      <a:t>72,1 (92,9%)</a:t>
                    </a:r>
                    <a:endParaRPr lang="en-US" sz="1400" b="0" dirty="0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Val val="1"/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2823.9</c:v>
                </c:pt>
                <c:pt idx="1">
                  <c:v>2363.6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 используемая площадь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0"/>
                    </a:pPr>
                    <a:r>
                      <a:rPr lang="en-US" sz="1400" b="0" smtClean="0"/>
                      <a:t>943,4</a:t>
                    </a:r>
                    <a:r>
                      <a:rPr lang="ru-RU" sz="1400" b="0" smtClean="0"/>
                      <a:t> (25,0%)</a:t>
                    </a:r>
                    <a:endParaRPr lang="en-US" sz="1400" b="0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showVal val="1"/>
            </c:dLbl>
            <c:dLbl>
              <c:idx val="1"/>
              <c:layout>
                <c:manualLayout>
                  <c:x val="5.277777777777779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0"/>
                    </a:pPr>
                    <a:r>
                      <a:rPr lang="en-US" sz="1400" b="0" dirty="0" smtClean="0"/>
                      <a:t>1</a:t>
                    </a:r>
                    <a:r>
                      <a:rPr lang="ru-RU" sz="1400" b="0" dirty="0" smtClean="0"/>
                      <a:t>81,2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/>
                      <a:t>(7,1%)</a:t>
                    </a:r>
                    <a:endParaRPr lang="en-US" sz="1400" b="0" dirty="0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943.4</c:v>
                </c:pt>
                <c:pt idx="1">
                  <c:v>174.1</c:v>
                </c:pt>
              </c:numCache>
            </c:numRef>
          </c:val>
        </c:ser>
        <c:overlap val="100"/>
        <c:axId val="60202368"/>
        <c:axId val="60228736"/>
      </c:barChart>
      <c:catAx>
        <c:axId val="60202368"/>
        <c:scaling>
          <c:orientation val="minMax"/>
        </c:scaling>
        <c:axPos val="l"/>
        <c:numFmt formatCode="General" sourceLinked="1"/>
        <c:tickLblPos val="nextTo"/>
        <c:crossAx val="60228736"/>
        <c:crosses val="autoZero"/>
        <c:auto val="1"/>
        <c:lblAlgn val="ctr"/>
        <c:lblOffset val="100"/>
      </c:catAx>
      <c:valAx>
        <c:axId val="60228736"/>
        <c:scaling>
          <c:orientation val="minMax"/>
        </c:scaling>
        <c:axPos val="b"/>
        <c:numFmt formatCode="General" sourceLinked="1"/>
        <c:tickLblPos val="nextTo"/>
        <c:crossAx val="602023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6266185476815402E-2"/>
          <c:y val="7.4548702245552642E-2"/>
          <c:w val="0.86928937007874063"/>
          <c:h val="0.8971988918051915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Pt>
            <c:idx val="1"/>
            <c:spPr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-8.8335474483219462E-3"/>
                  <c:y val="8.811038774641218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val>
            <c:numRef>
              <c:f>Лист7!$B$2:$B$4</c:f>
              <c:numCache>
                <c:formatCode>General</c:formatCode>
                <c:ptCount val="3"/>
                <c:pt idx="0">
                  <c:v>4957</c:v>
                </c:pt>
                <c:pt idx="1">
                  <c:v>4527</c:v>
                </c:pt>
                <c:pt idx="2">
                  <c:v>3771</c:v>
                </c:pt>
              </c:numCache>
            </c:numRef>
          </c:val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4.4167737241610156E-3"/>
                  <c:y val="0.1138092508391156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9.9124186214713667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val>
            <c:numRef>
              <c:f>Лист7!$C$2:$C$4</c:f>
              <c:numCache>
                <c:formatCode>General</c:formatCode>
                <c:ptCount val="3"/>
                <c:pt idx="0">
                  <c:v>3939</c:v>
                </c:pt>
                <c:pt idx="1">
                  <c:v>3854</c:v>
                </c:pt>
                <c:pt idx="2">
                  <c:v>4245</c:v>
                </c:pt>
              </c:numCache>
            </c:numRef>
          </c:val>
        </c:ser>
        <c:axId val="60277120"/>
        <c:axId val="60278656"/>
      </c:barChart>
      <c:catAx>
        <c:axId val="60277120"/>
        <c:scaling>
          <c:orientation val="minMax"/>
        </c:scaling>
        <c:delete val="1"/>
        <c:axPos val="b"/>
        <c:tickLblPos val="none"/>
        <c:crossAx val="60278656"/>
        <c:crosses val="autoZero"/>
        <c:auto val="1"/>
        <c:lblAlgn val="ctr"/>
        <c:lblOffset val="100"/>
      </c:catAx>
      <c:valAx>
        <c:axId val="60278656"/>
        <c:scaling>
          <c:orientation val="minMax"/>
          <c:max val="5000"/>
        </c:scaling>
        <c:delete val="1"/>
        <c:axPos val="l"/>
        <c:numFmt formatCode="General" sourceLinked="1"/>
        <c:tickLblPos val="none"/>
        <c:crossAx val="60277120"/>
        <c:crosses val="autoZero"/>
        <c:crossBetween val="between"/>
        <c:majorUnit val="1000"/>
      </c:valAx>
    </c:plotArea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clustered"/>
        <c:ser>
          <c:idx val="0"/>
          <c:order val="0"/>
          <c:spPr>
            <a:ln>
              <a:solidFill>
                <a:schemeClr val="accent5">
                  <a:lumMod val="75000"/>
                </a:schemeClr>
              </a:solidFill>
            </a:ln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3.9614337270853029E-3"/>
                  <c:y val="8.995665081079047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9.3288378618597526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9.6620106426404506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val>
            <c:numRef>
              <c:f>Лист7!$B$5:$B$7</c:f>
              <c:numCache>
                <c:formatCode>General</c:formatCode>
                <c:ptCount val="3"/>
                <c:pt idx="0">
                  <c:v>114</c:v>
                </c:pt>
                <c:pt idx="1">
                  <c:v>114</c:v>
                </c:pt>
                <c:pt idx="2">
                  <c:v>205</c:v>
                </c:pt>
              </c:numCache>
            </c:numRef>
          </c:val>
        </c:ser>
        <c:ser>
          <c:idx val="1"/>
          <c:order val="1"/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spPr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val>
            <c:numRef>
              <c:f>Лист7!$C$5:$C$7</c:f>
              <c:numCache>
                <c:formatCode>General</c:formatCode>
                <c:ptCount val="3"/>
                <c:pt idx="0">
                  <c:v>193</c:v>
                </c:pt>
                <c:pt idx="1">
                  <c:v>192</c:v>
                </c:pt>
                <c:pt idx="2">
                  <c:v>614</c:v>
                </c:pt>
              </c:numCache>
            </c:numRef>
          </c:val>
        </c:ser>
        <c:axId val="60306176"/>
        <c:axId val="60307712"/>
      </c:barChart>
      <c:catAx>
        <c:axId val="60306176"/>
        <c:scaling>
          <c:orientation val="minMax"/>
        </c:scaling>
        <c:delete val="1"/>
        <c:axPos val="b"/>
        <c:tickLblPos val="none"/>
        <c:crossAx val="60307712"/>
        <c:crosses val="autoZero"/>
        <c:auto val="1"/>
        <c:lblAlgn val="ctr"/>
        <c:lblOffset val="100"/>
      </c:catAx>
      <c:valAx>
        <c:axId val="60307712"/>
        <c:scaling>
          <c:orientation val="minMax"/>
        </c:scaling>
        <c:delete val="1"/>
        <c:axPos val="l"/>
        <c:numFmt formatCode="General" sourceLinked="1"/>
        <c:tickLblPos val="none"/>
        <c:crossAx val="60306176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0.2543</cdr:x>
      <cdr:y>0.39235</cdr:y>
    </cdr:from>
    <cdr:to>
      <cdr:x>0.30098</cdr:x>
      <cdr:y>0.96781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53345" y="2122714"/>
          <a:ext cx="413657" cy="31133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r"/>
          <a:r>
            <a:rPr lang="ru-RU" sz="1600" dirty="0" smtClean="0">
              <a:solidFill>
                <a:schemeClr val="tx1"/>
              </a:solidFill>
            </a:rPr>
            <a:t>63%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0.30835</cdr:x>
      <cdr:y>0.37223</cdr:y>
    </cdr:from>
    <cdr:to>
      <cdr:x>0.35504</cdr:x>
      <cdr:y>0.96781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732314" y="2013857"/>
          <a:ext cx="413657" cy="3222172"/>
        </a:xfrm>
        <a:prstGeom xmlns:a="http://schemas.openxmlformats.org/drawingml/2006/main" prst="rect">
          <a:avLst/>
        </a:prstGeom>
        <a:solidFill xmlns:a="http://schemas.openxmlformats.org/drawingml/2006/main">
          <a:srgbClr val="ED7D31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ru-RU" sz="1600" dirty="0" smtClean="0">
              <a:solidFill>
                <a:schemeClr val="tx1"/>
              </a:solidFill>
              <a:latin typeface="+mn-lt"/>
            </a:rPr>
            <a:t>74%</a:t>
          </a:r>
          <a:endParaRPr lang="ru-RU" sz="1600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0.11364</cdr:x>
      <cdr:y>0.87123</cdr:y>
    </cdr:from>
    <cdr:to>
      <cdr:x>0.16462</cdr:x>
      <cdr:y>0.96881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rot="16200000">
          <a:off x="968830" y="4751615"/>
          <a:ext cx="527956" cy="451759"/>
        </a:xfrm>
        <a:prstGeom xmlns:a="http://schemas.openxmlformats.org/drawingml/2006/main" prst="rect">
          <a:avLst/>
        </a:prstGeom>
        <a:solidFill xmlns:a="http://schemas.openxmlformats.org/drawingml/2006/main">
          <a:srgbClr val="ED7D31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500" dirty="0" smtClean="0">
              <a:solidFill>
                <a:schemeClr val="tx1"/>
              </a:solidFill>
            </a:rPr>
            <a:t>20</a:t>
          </a:r>
          <a:r>
            <a:rPr lang="ru-RU" sz="1200" dirty="0" smtClean="0">
              <a:solidFill>
                <a:schemeClr val="tx1"/>
              </a:solidFill>
            </a:rPr>
            <a:t>%</a:t>
          </a:r>
          <a:endParaRPr lang="ru-RU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0.0602</cdr:x>
      <cdr:y>0.76056</cdr:y>
    </cdr:from>
    <cdr:to>
      <cdr:x>0.10811</cdr:x>
      <cdr:y>0.96781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3401" y="4114800"/>
          <a:ext cx="424543" cy="1121229"/>
        </a:xfrm>
        <a:prstGeom xmlns:a="http://schemas.openxmlformats.org/drawingml/2006/main" prst="rect">
          <a:avLst/>
        </a:prstGeom>
        <a:solidFill xmlns:a="http://schemas.openxmlformats.org/drawingml/2006/main">
          <a:srgbClr val="ED7D31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ru-RU" sz="1600" dirty="0" smtClean="0">
              <a:solidFill>
                <a:schemeClr val="tx1"/>
              </a:solidFill>
            </a:rPr>
            <a:t>33%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0.05405</cdr:x>
      <cdr:y>0.64588</cdr:y>
    </cdr:from>
    <cdr:to>
      <cdr:x>0.11049</cdr:x>
      <cdr:y>0.69139</cdr:y>
    </cdr:to>
    <cdr:sp macro="" textlink="">
      <cdr:nvSpPr>
        <cdr:cNvPr id="7" name="TextBox 35"/>
        <cdr:cNvSpPr txBox="1"/>
      </cdr:nvSpPr>
      <cdr:spPr>
        <a:xfrm xmlns:a="http://schemas.openxmlformats.org/drawingml/2006/main">
          <a:off x="478971" y="3494314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2006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0.24939</cdr:x>
      <cdr:y>0.2998</cdr:y>
    </cdr:from>
    <cdr:to>
      <cdr:x>0.30582</cdr:x>
      <cdr:y>0.34531</cdr:y>
    </cdr:to>
    <cdr:sp macro="" textlink="">
      <cdr:nvSpPr>
        <cdr:cNvPr id="8" name="TextBox 35"/>
        <cdr:cNvSpPr txBox="1"/>
      </cdr:nvSpPr>
      <cdr:spPr>
        <a:xfrm xmlns:a="http://schemas.openxmlformats.org/drawingml/2006/main">
          <a:off x="2209800" y="1621972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2006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0.44226</cdr:x>
      <cdr:y>0.833</cdr:y>
    </cdr:from>
    <cdr:to>
      <cdr:x>0.4987</cdr:x>
      <cdr:y>0.87851</cdr:y>
    </cdr:to>
    <cdr:sp macro="" textlink="">
      <cdr:nvSpPr>
        <cdr:cNvPr id="9" name="TextBox 35"/>
        <cdr:cNvSpPr txBox="1"/>
      </cdr:nvSpPr>
      <cdr:spPr>
        <a:xfrm xmlns:a="http://schemas.openxmlformats.org/drawingml/2006/main">
          <a:off x="3918858" y="4506687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2006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0.63882</cdr:x>
      <cdr:y>0.64185</cdr:y>
    </cdr:from>
    <cdr:to>
      <cdr:x>0.69526</cdr:x>
      <cdr:y>0.68736</cdr:y>
    </cdr:to>
    <cdr:sp macro="" textlink="">
      <cdr:nvSpPr>
        <cdr:cNvPr id="10" name="TextBox 35"/>
        <cdr:cNvSpPr txBox="1"/>
      </cdr:nvSpPr>
      <cdr:spPr>
        <a:xfrm xmlns:a="http://schemas.openxmlformats.org/drawingml/2006/main">
          <a:off x="5660572" y="3472543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2006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0.83047</cdr:x>
      <cdr:y>0.65191</cdr:y>
    </cdr:from>
    <cdr:to>
      <cdr:x>0.8869</cdr:x>
      <cdr:y>0.69742</cdr:y>
    </cdr:to>
    <cdr:sp macro="" textlink="">
      <cdr:nvSpPr>
        <cdr:cNvPr id="11" name="TextBox 35"/>
        <cdr:cNvSpPr txBox="1"/>
      </cdr:nvSpPr>
      <cdr:spPr>
        <a:xfrm xmlns:a="http://schemas.openxmlformats.org/drawingml/2006/main">
          <a:off x="7358743" y="3526972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2006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0.69165</cdr:x>
      <cdr:y>0.63984</cdr:y>
    </cdr:from>
    <cdr:to>
      <cdr:x>0.74808</cdr:x>
      <cdr:y>0.68535</cdr:y>
    </cdr:to>
    <cdr:sp macro="" textlink="">
      <cdr:nvSpPr>
        <cdr:cNvPr id="12" name="TextBox 36"/>
        <cdr:cNvSpPr txBox="1"/>
      </cdr:nvSpPr>
      <cdr:spPr>
        <a:xfrm xmlns:a="http://schemas.openxmlformats.org/drawingml/2006/main">
          <a:off x="6128657" y="3461657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2016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0.6499</cdr:y>
    </cdr:from>
    <cdr:to>
      <cdr:x>0.55643</cdr:x>
      <cdr:y>0.69541</cdr:y>
    </cdr:to>
    <cdr:sp macro="" textlink="">
      <cdr:nvSpPr>
        <cdr:cNvPr id="13" name="TextBox 36"/>
        <cdr:cNvSpPr txBox="1"/>
      </cdr:nvSpPr>
      <cdr:spPr>
        <a:xfrm xmlns:a="http://schemas.openxmlformats.org/drawingml/2006/main">
          <a:off x="4430485" y="3516085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2016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0.30835</cdr:x>
      <cdr:y>0.2998</cdr:y>
    </cdr:from>
    <cdr:to>
      <cdr:x>0.36479</cdr:x>
      <cdr:y>0.34531</cdr:y>
    </cdr:to>
    <cdr:sp macro="" textlink="">
      <cdr:nvSpPr>
        <cdr:cNvPr id="14" name="TextBox 36"/>
        <cdr:cNvSpPr txBox="1"/>
      </cdr:nvSpPr>
      <cdr:spPr>
        <a:xfrm xmlns:a="http://schemas.openxmlformats.org/drawingml/2006/main">
          <a:off x="2732315" y="1621972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2016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0.11057</cdr:x>
      <cdr:y>0.64789</cdr:y>
    </cdr:from>
    <cdr:to>
      <cdr:x>0.167</cdr:x>
      <cdr:y>0.6934</cdr:y>
    </cdr:to>
    <cdr:sp macro="" textlink="">
      <cdr:nvSpPr>
        <cdr:cNvPr id="15" name="TextBox 36"/>
        <cdr:cNvSpPr txBox="1"/>
      </cdr:nvSpPr>
      <cdr:spPr>
        <a:xfrm xmlns:a="http://schemas.openxmlformats.org/drawingml/2006/main">
          <a:off x="979715" y="3505200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2016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0.88698</cdr:x>
      <cdr:y>0.6499</cdr:y>
    </cdr:from>
    <cdr:to>
      <cdr:x>0.94341</cdr:x>
      <cdr:y>0.69541</cdr:y>
    </cdr:to>
    <cdr:sp macro="" textlink="">
      <cdr:nvSpPr>
        <cdr:cNvPr id="16" name="TextBox 36"/>
        <cdr:cNvSpPr txBox="1"/>
      </cdr:nvSpPr>
      <cdr:spPr>
        <a:xfrm xmlns:a="http://schemas.openxmlformats.org/drawingml/2006/main">
          <a:off x="7859486" y="3516085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2016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0.88943</cdr:x>
      <cdr:y>0.92569</cdr:y>
    </cdr:from>
    <cdr:to>
      <cdr:x>0.93735</cdr:x>
      <cdr:y>0.96982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7881257" y="4746171"/>
          <a:ext cx="424543" cy="226257"/>
        </a:xfrm>
        <a:prstGeom xmlns:a="http://schemas.openxmlformats.org/drawingml/2006/main" prst="rect">
          <a:avLst/>
        </a:prstGeom>
        <a:solidFill xmlns:a="http://schemas.openxmlformats.org/drawingml/2006/main">
          <a:srgbClr val="ED7D31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ru-RU" sz="1300" dirty="0" smtClean="0">
              <a:solidFill>
                <a:sysClr val="windowText" lastClr="000000"/>
              </a:solidFill>
            </a:rPr>
            <a:t>5%</a:t>
          </a:r>
          <a:endParaRPr lang="ru-RU" sz="13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0.83538</cdr:x>
      <cdr:y>0.92354</cdr:y>
    </cdr:from>
    <cdr:to>
      <cdr:x>0.88329</cdr:x>
      <cdr:y>0.96982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7402286" y="4996543"/>
          <a:ext cx="424543" cy="250372"/>
        </a:xfrm>
        <a:prstGeom xmlns:a="http://schemas.openxmlformats.org/drawingml/2006/main" prst="rect">
          <a:avLst/>
        </a:prstGeom>
        <a:solidFill xmlns:a="http://schemas.openxmlformats.org/drawingml/2006/main">
          <a:srgbClr val="ED7D31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400" dirty="0" smtClean="0">
              <a:solidFill>
                <a:sysClr val="windowText" lastClr="000000"/>
              </a:solidFill>
            </a:rPr>
            <a:t>6%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0.69533</cdr:x>
      <cdr:y>0.8833</cdr:y>
    </cdr:from>
    <cdr:to>
      <cdr:x>0.75184</cdr:x>
      <cdr:y>0.97183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6161299" y="4663445"/>
          <a:ext cx="500759" cy="467400"/>
        </a:xfrm>
        <a:prstGeom xmlns:a="http://schemas.openxmlformats.org/drawingml/2006/main" prst="rect">
          <a:avLst/>
        </a:prstGeom>
        <a:solidFill xmlns:a="http://schemas.openxmlformats.org/drawingml/2006/main">
          <a:srgbClr val="ED7D31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ru-RU" sz="1400" dirty="0" smtClean="0">
              <a:solidFill>
                <a:sysClr val="windowText" lastClr="000000"/>
              </a:solidFill>
            </a:rPr>
            <a:t>10</a:t>
          </a:r>
          <a:r>
            <a:rPr lang="ru-RU" sz="1000" dirty="0" smtClean="0">
              <a:solidFill>
                <a:sysClr val="windowText" lastClr="000000"/>
              </a:solidFill>
            </a:rPr>
            <a:t>%</a:t>
          </a:r>
          <a:endParaRPr lang="ru-RU" sz="1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0.64128</cdr:x>
      <cdr:y>0.90342</cdr:y>
    </cdr:from>
    <cdr:to>
      <cdr:x>0.68919</cdr:x>
      <cdr:y>0.97183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5682343" y="4887686"/>
          <a:ext cx="424543" cy="370114"/>
        </a:xfrm>
        <a:prstGeom xmlns:a="http://schemas.openxmlformats.org/drawingml/2006/main" prst="rect">
          <a:avLst/>
        </a:prstGeom>
        <a:solidFill xmlns:a="http://schemas.openxmlformats.org/drawingml/2006/main">
          <a:srgbClr val="ED7D31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ru-RU" sz="1600" dirty="0" smtClean="0">
              <a:solidFill>
                <a:sysClr val="windowText" lastClr="000000"/>
              </a:solidFill>
            </a:rPr>
            <a:t>7</a:t>
          </a:r>
          <a:r>
            <a:rPr lang="ru-RU" sz="1000" dirty="0" smtClean="0">
              <a:solidFill>
                <a:sysClr val="windowText" lastClr="000000"/>
              </a:solidFill>
            </a:rPr>
            <a:t>%</a:t>
          </a:r>
          <a:endParaRPr lang="ru-RU" sz="1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0.50246</cdr:x>
      <cdr:y>0.83501</cdr:y>
    </cdr:from>
    <cdr:to>
      <cdr:x>0.55037</cdr:x>
      <cdr:y>0.96982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4452257" y="4517571"/>
          <a:ext cx="424543" cy="729344"/>
        </a:xfrm>
        <a:prstGeom xmlns:a="http://schemas.openxmlformats.org/drawingml/2006/main" prst="rect">
          <a:avLst/>
        </a:prstGeom>
        <a:solidFill xmlns:a="http://schemas.openxmlformats.org/drawingml/2006/main">
          <a:srgbClr val="ED7D31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ru-RU" sz="1600" dirty="0" smtClean="0">
              <a:solidFill>
                <a:sysClr val="windowText" lastClr="000000"/>
              </a:solidFill>
            </a:rPr>
            <a:t>37%</a:t>
          </a:r>
          <a:endParaRPr lang="ru-RU" sz="16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0.44963</cdr:x>
      <cdr:y>0.88934</cdr:y>
    </cdr:from>
    <cdr:to>
      <cdr:x>0.49754</cdr:x>
      <cdr:y>0.97183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3984171" y="4811486"/>
          <a:ext cx="424543" cy="446314"/>
        </a:xfrm>
        <a:prstGeom xmlns:a="http://schemas.openxmlformats.org/drawingml/2006/main" prst="rect">
          <a:avLst/>
        </a:prstGeom>
        <a:solidFill xmlns:a="http://schemas.openxmlformats.org/drawingml/2006/main">
          <a:srgbClr val="ED7D31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500" dirty="0" smtClean="0">
              <a:solidFill>
                <a:sysClr val="windowText" lastClr="000000"/>
              </a:solidFill>
            </a:rPr>
            <a:t>57%</a:t>
          </a:r>
          <a:endParaRPr lang="ru-RU" sz="15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0.11956</cdr:x>
      <cdr:y>0.4629</cdr:y>
    </cdr:from>
    <cdr:to>
      <cdr:x>0.15562</cdr:x>
      <cdr:y>0.55054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1059456" y="2443909"/>
          <a:ext cx="319489" cy="4627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0.32202</cdr:x>
      <cdr:y>0.02017</cdr:y>
    </cdr:from>
    <cdr:to>
      <cdr:x>0.35807</cdr:x>
      <cdr:y>0.10781</cdr:y>
    </cdr:to>
    <cdr:sp macro="" textlink="">
      <cdr:nvSpPr>
        <cdr:cNvPr id="24" name="Стрелка вниз 23"/>
        <cdr:cNvSpPr/>
      </cdr:nvSpPr>
      <cdr:spPr>
        <a:xfrm xmlns:a="http://schemas.openxmlformats.org/drawingml/2006/main">
          <a:off x="2853369" y="106497"/>
          <a:ext cx="319489" cy="4627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0.89621</cdr:x>
      <cdr:y>0.4789</cdr:y>
    </cdr:from>
    <cdr:to>
      <cdr:x>0.93227</cdr:x>
      <cdr:y>0.56654</cdr:y>
    </cdr:to>
    <cdr:sp macro="" textlink="">
      <cdr:nvSpPr>
        <cdr:cNvPr id="25" name="Стрелка вниз 24"/>
        <cdr:cNvSpPr/>
      </cdr:nvSpPr>
      <cdr:spPr>
        <a:xfrm xmlns:a="http://schemas.openxmlformats.org/drawingml/2006/main">
          <a:off x="7941326" y="2528372"/>
          <a:ext cx="319489" cy="4627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0.54436</cdr:x>
      <cdr:y>0.51507</cdr:y>
    </cdr:from>
    <cdr:to>
      <cdr:x>0.58083</cdr:x>
      <cdr:y>0.60201</cdr:y>
    </cdr:to>
    <cdr:sp macro="" textlink="">
      <cdr:nvSpPr>
        <cdr:cNvPr id="26" name="Стрелка вниз 25"/>
        <cdr:cNvSpPr/>
      </cdr:nvSpPr>
      <cdr:spPr>
        <a:xfrm xmlns:a="http://schemas.openxmlformats.org/drawingml/2006/main" rot="10800000">
          <a:off x="4823551" y="2719328"/>
          <a:ext cx="323162" cy="459037"/>
        </a:xfrm>
        <a:prstGeom xmlns:a="http://schemas.openxmlformats.org/drawingml/2006/main" prst="downArrow">
          <a:avLst>
            <a:gd name="adj1" fmla="val 50000"/>
            <a:gd name="adj2" fmla="val 46552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0.75427</cdr:x>
      <cdr:y>0.00556</cdr:y>
    </cdr:from>
    <cdr:to>
      <cdr:x>0.79074</cdr:x>
      <cdr:y>0.09251</cdr:y>
    </cdr:to>
    <cdr:sp macro="" textlink="">
      <cdr:nvSpPr>
        <cdr:cNvPr id="27" name="Стрелка вниз 26"/>
        <cdr:cNvSpPr/>
      </cdr:nvSpPr>
      <cdr:spPr>
        <a:xfrm xmlns:a="http://schemas.openxmlformats.org/drawingml/2006/main" rot="10800000">
          <a:off x="6683565" y="29377"/>
          <a:ext cx="323162" cy="459037"/>
        </a:xfrm>
        <a:prstGeom xmlns:a="http://schemas.openxmlformats.org/drawingml/2006/main" prst="downArrow">
          <a:avLst>
            <a:gd name="adj1" fmla="val 50000"/>
            <a:gd name="adj2" fmla="val 46552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0.67619</cdr:x>
      <cdr:y>0.28571</cdr:y>
    </cdr:from>
    <cdr:to>
      <cdr:x>0.68929</cdr:x>
      <cdr:y>0.28968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rot="10800000">
          <a:off x="6183086" y="783772"/>
          <a:ext cx="119744" cy="1088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0.67738</cdr:x>
      <cdr:y>0.65476</cdr:y>
    </cdr:from>
    <cdr:to>
      <cdr:x>0.69881</cdr:x>
      <cdr:y>0.67143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10800000">
          <a:off x="6193970" y="1796140"/>
          <a:ext cx="195943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0.92494</cdr:x>
      <cdr:y>0.06688</cdr:y>
    </cdr:from>
    <cdr:to>
      <cdr:x>1</cdr:x>
      <cdr:y>0.1892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6200000">
          <a:off x="4853923" y="335024"/>
          <a:ext cx="423158" cy="21582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0.68375</cdr:x>
      <cdr:y>0.06677</cdr:y>
    </cdr:from>
    <cdr:to>
      <cdr:x>0.70833</cdr:x>
      <cdr:y>0.12911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6252205" y="353986"/>
          <a:ext cx="224760" cy="33048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0.79908</cdr:x>
      <cdr:y>0.33932</cdr:y>
    </cdr:from>
    <cdr:to>
      <cdr:x>0.828</cdr:x>
      <cdr:y>0.39554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7306791" y="1798862"/>
          <a:ext cx="264445" cy="29804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0.71638</cdr:x>
      <cdr:y>0.06329</cdr:y>
    </cdr:from>
    <cdr:to>
      <cdr:x>0.7453</cdr:x>
      <cdr:y>0.13157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H="1">
          <a:off x="6550544" y="335539"/>
          <a:ext cx="264444" cy="36197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2">
              <a:lumMod val="2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0.83875</cdr:x>
      <cdr:y>0.34762</cdr:y>
    </cdr:from>
    <cdr:to>
      <cdr:x>0.85923</cdr:x>
      <cdr:y>0.39983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H="1">
          <a:off x="7669560" y="1842865"/>
          <a:ext cx="187270" cy="27678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0.97455</cdr:x>
      <cdr:y>0.61238</cdr:y>
    </cdr:from>
    <cdr:to>
      <cdr:x>0.97817</cdr:x>
      <cdr:y>0.68868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flipH="1">
          <a:off x="8911329" y="3246433"/>
          <a:ext cx="33101" cy="40449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0.09762</cdr:x>
      <cdr:y>0.90144</cdr:y>
    </cdr:from>
    <cdr:to>
      <cdr:x>0.27143</cdr:x>
      <cdr:y>0.95199</cdr:y>
    </cdr:to>
    <cdr:sp macro="" textlink="">
      <cdr:nvSpPr>
        <cdr:cNvPr id="8" name="Прямоугольник: скругленные углы 4"/>
        <cdr:cNvSpPr/>
      </cdr:nvSpPr>
      <cdr:spPr>
        <a:xfrm xmlns:a="http://schemas.openxmlformats.org/drawingml/2006/main">
          <a:off x="892629" y="4778829"/>
          <a:ext cx="1589314" cy="268011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571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algn="just" defTabSz="914400"/>
          <a:r>
            <a:rPr lang="ru-RU" sz="130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зерновые культуры</a:t>
          </a:r>
          <a:endParaRPr lang="ru-RU" sz="1300" dirty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0.68781</cdr:x>
      <cdr:y>0.12074</cdr:y>
    </cdr:from>
    <cdr:to>
      <cdr:x>0.71393</cdr:x>
      <cdr:y>0.16011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rot="5400000">
          <a:off x="6052445" y="468094"/>
          <a:ext cx="163302" cy="22860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0.94651</cdr:x>
      <cdr:y>0.49081</cdr:y>
    </cdr:from>
    <cdr:to>
      <cdr:x>0.95895</cdr:x>
      <cdr:y>0.5853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rot="5400000">
          <a:off x="8142476" y="2177130"/>
          <a:ext cx="391893" cy="108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0.09875</cdr:x>
      <cdr:y>0.40956</cdr:y>
    </cdr:from>
    <cdr:to>
      <cdr:x>0.1325</cdr:x>
      <cdr:y>0.48649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859973" y="2144486"/>
          <a:ext cx="293914" cy="40277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</cdr:x>
      <cdr:y>0.01663</cdr:y>
    </cdr:from>
    <cdr:to>
      <cdr:x>0.50375</cdr:x>
      <cdr:y>0.09356</cdr:y>
    </cdr:to>
    <cdr:sp macro="" textlink="">
      <cdr:nvSpPr>
        <cdr:cNvPr id="5" name="Стрелка вниз 4"/>
        <cdr:cNvSpPr/>
      </cdr:nvSpPr>
      <cdr:spPr>
        <a:xfrm xmlns:a="http://schemas.openxmlformats.org/drawingml/2006/main" rot="10800000">
          <a:off x="4093029" y="87086"/>
          <a:ext cx="293914" cy="40277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</cdr:x>
      <cdr:y>0.59667</cdr:y>
    </cdr:from>
    <cdr:to>
      <cdr:x>0.29375</cdr:x>
      <cdr:y>0.6736</cdr:y>
    </cdr:to>
    <cdr:sp macro="" textlink="">
      <cdr:nvSpPr>
        <cdr:cNvPr id="6" name="Стрелка вниз 5"/>
        <cdr:cNvSpPr/>
      </cdr:nvSpPr>
      <cdr:spPr>
        <a:xfrm xmlns:a="http://schemas.openxmlformats.org/drawingml/2006/main">
          <a:off x="2264229" y="3124200"/>
          <a:ext cx="293914" cy="40277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472C4"/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0.94875</cdr:x>
      <cdr:y>0.61538</cdr:y>
    </cdr:from>
    <cdr:to>
      <cdr:x>0.9825</cdr:x>
      <cdr:y>0.69231</cdr:y>
    </cdr:to>
    <cdr:sp macro="" textlink="">
      <cdr:nvSpPr>
        <cdr:cNvPr id="7" name="Стрелка вниз 6"/>
        <cdr:cNvSpPr/>
      </cdr:nvSpPr>
      <cdr:spPr>
        <a:xfrm xmlns:a="http://schemas.openxmlformats.org/drawingml/2006/main" rot="10800000">
          <a:off x="8262257" y="3222172"/>
          <a:ext cx="293914" cy="40277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0.78125</cdr:x>
      <cdr:y>0.6632</cdr:y>
    </cdr:from>
    <cdr:to>
      <cdr:x>0.815</cdr:x>
      <cdr:y>0.74012</cdr:y>
    </cdr:to>
    <cdr:sp macro="" textlink="">
      <cdr:nvSpPr>
        <cdr:cNvPr id="8" name="Стрелка вниз 7"/>
        <cdr:cNvSpPr/>
      </cdr:nvSpPr>
      <cdr:spPr>
        <a:xfrm xmlns:a="http://schemas.openxmlformats.org/drawingml/2006/main" rot="10800000">
          <a:off x="6803572" y="3472543"/>
          <a:ext cx="293914" cy="40277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0.61625</cdr:x>
      <cdr:y>0.5738</cdr:y>
    </cdr:from>
    <cdr:to>
      <cdr:x>0.65</cdr:x>
      <cdr:y>0.65073</cdr:y>
    </cdr:to>
    <cdr:sp macro="" textlink="">
      <cdr:nvSpPr>
        <cdr:cNvPr id="9" name="Стрелка вниз 8"/>
        <cdr:cNvSpPr/>
      </cdr:nvSpPr>
      <cdr:spPr>
        <a:xfrm xmlns:a="http://schemas.openxmlformats.org/drawingml/2006/main" rot="10800000">
          <a:off x="5366658" y="3004457"/>
          <a:ext cx="293914" cy="40277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0.19247</cdr:x>
      <cdr:y>0.17733</cdr:y>
    </cdr:from>
    <cdr:to>
      <cdr:x>0.22705</cdr:x>
      <cdr:y>0.35286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 flipV="1">
          <a:off x="1696333" y="615895"/>
          <a:ext cx="304802" cy="60960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0.48293</cdr:x>
      <cdr:y>0.36358</cdr:y>
    </cdr:from>
    <cdr:to>
      <cdr:x>0.51752</cdr:x>
      <cdr:y>0.5391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800000" flipV="1">
          <a:off x="4256314" y="1262743"/>
          <a:ext cx="304802" cy="60960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472C4"/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0.84235</cdr:x>
      <cdr:y>0.11284</cdr:y>
    </cdr:from>
    <cdr:to>
      <cdr:x>0.87693</cdr:x>
      <cdr:y>0.28836</cdr:y>
    </cdr:to>
    <cdr:sp macro="" textlink="">
      <cdr:nvSpPr>
        <cdr:cNvPr id="4" name="Стрелка вниз 3"/>
        <cdr:cNvSpPr/>
      </cdr:nvSpPr>
      <cdr:spPr>
        <a:xfrm xmlns:a="http://schemas.openxmlformats.org/drawingml/2006/main" flipV="1">
          <a:off x="7424058" y="391887"/>
          <a:ext cx="304802" cy="60960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0.63779</cdr:x>
      <cdr:y>0.85546</cdr:y>
    </cdr:from>
    <cdr:to>
      <cdr:x>0.74304</cdr:x>
      <cdr:y>0.94083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47658" y="4503342"/>
          <a:ext cx="948499" cy="44941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из них микро СХО</a:t>
          </a:r>
        </a:p>
      </cdr:txBody>
    </cdr:sp>
  </cdr:relSizeAnchor>
  <cdr:relSizeAnchor xmlns:cdr="http://schemas.openxmlformats.org/drawingml/2006/chartDrawing">
    <cdr:from>
      <cdr:x>0.46747</cdr:x>
      <cdr:y>0.83647</cdr:y>
    </cdr:from>
    <cdr:to>
      <cdr:x>0.57272</cdr:x>
      <cdr:y>0.96278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12772" y="4403342"/>
          <a:ext cx="948499" cy="66494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СХО  малые (включая микро)</a:t>
          </a:r>
        </a:p>
      </cdr:txBody>
    </cdr:sp>
  </cdr:relSizeAnchor>
  <cdr:relSizeAnchor xmlns:cdr="http://schemas.openxmlformats.org/drawingml/2006/chartDrawing">
    <cdr:from>
      <cdr:x>0.81415</cdr:x>
      <cdr:y>0.84782</cdr:y>
    </cdr:from>
    <cdr:to>
      <cdr:x>0.9194</cdr:x>
      <cdr:y>0.90695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336973" y="4463142"/>
          <a:ext cx="948499" cy="31122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КФХ и ИП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24B0-7EEB-4FD1-A8CD-FA166096429C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36600"/>
            <a:ext cx="4911725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65663"/>
            <a:ext cx="5453062" cy="44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331325"/>
            <a:ext cx="29527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31E42-57B3-4D71-93CE-2CA81CEFD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744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31E42-57B3-4D71-93CE-2CA81CEFD94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FE4F-F042-444F-9E3E-9485F6C97955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69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20CB-B109-4044-B649-9C99F2EF2808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362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F93A-F18F-4FEE-B076-8397CEEF77B3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873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85D-054D-4D01-AED0-1C9827B5DB34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9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8A32-F19D-45D8-88A4-1D3F4B53F32A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458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285-1B71-418B-B42F-3A2BDB37341E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38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E2F4-A485-456E-9E8C-93731A855410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23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506E-C567-4470-99FC-E4B1A0F33DF0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247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5956-DCCD-4E93-8474-354685DFB22F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6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62C1-E00B-455D-866A-B502B9AFC6F7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099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1E35-BBCF-48D6-A611-506706F7EEB3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949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0908-C842-481E-BDF0-9395CBED970D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83B9B-046F-4D61-8A1D-12613D850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62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754909"/>
            <a:ext cx="9144000" cy="0"/>
          </a:xfrm>
          <a:prstGeom prst="line">
            <a:avLst/>
          </a:prstGeom>
          <a:ln w="38100">
            <a:solidFill>
              <a:srgbClr val="42C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518" y="150607"/>
            <a:ext cx="834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Территориальный орган Федеральной службы государственной статистики </a:t>
            </a:r>
          </a:p>
          <a:p>
            <a:pPr algn="ctr"/>
            <a:r>
              <a:rPr lang="ru-RU" sz="1600" dirty="0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Челябинской области</a:t>
            </a:r>
            <a:endParaRPr lang="ru-RU" sz="1600" dirty="0">
              <a:solidFill>
                <a:srgbClr val="0041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1206207" y="4795906"/>
            <a:ext cx="5366982" cy="0"/>
          </a:xfrm>
          <a:prstGeom prst="line">
            <a:avLst/>
          </a:prstGeom>
          <a:ln w="44450">
            <a:solidFill>
              <a:srgbClr val="004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2488005" y="4860472"/>
            <a:ext cx="5508154" cy="0"/>
          </a:xfrm>
          <a:prstGeom prst="line">
            <a:avLst/>
          </a:prstGeom>
          <a:ln w="44450">
            <a:solidFill>
              <a:srgbClr val="42C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62" y="6209662"/>
            <a:ext cx="1274069" cy="2069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0" y="1044771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Итоги Всероссийской сельскохозяйственной переписи </a:t>
            </a:r>
          </a:p>
          <a:p>
            <a:pPr lvl="0" indent="5397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2016 года по Челябинской области.</a:t>
            </a:r>
          </a:p>
          <a:p>
            <a:pPr indent="5397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5397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Изменения в сельском хозяйстве </a:t>
            </a:r>
          </a:p>
          <a:p>
            <a:pPr indent="5397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Челябинской области за 10 лет.</a:t>
            </a:r>
          </a:p>
        </p:txBody>
      </p:sp>
    </p:spTree>
    <p:extLst>
      <p:ext uri="{BB962C8B-B14F-4D97-AF65-F5344CB8AC3E}">
        <p14:creationId xmlns="" xmlns:p14="http://schemas.microsoft.com/office/powerpoint/2010/main" val="28094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xdr="http://schemas.openxmlformats.org/drawingml/2006/spreadsheetDrawing" xmlns="" val="0"/>
              </a:ext>
            </a:extLst>
          </a:blip>
          <a:stretch>
            <a:fillRect/>
          </a:stretch>
        </p:blipFill>
        <p:spPr>
          <a:xfrm>
            <a:off x="0" y="0"/>
            <a:ext cx="5638800" cy="6858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226629" y="2841172"/>
          <a:ext cx="2405743" cy="3657599"/>
        </p:xfrm>
        <a:graphic>
          <a:graphicData uri="http://schemas.openxmlformats.org/drawingml/2006/table">
            <a:tbl>
              <a:tblPr/>
              <a:tblGrid>
                <a:gridCol w="2405743"/>
              </a:tblGrid>
              <a:tr h="15131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Группировка муниципальных районов и городских округов области по общей посевной площади в хозяйствах всех категорий, гектаров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 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50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2001 - 2500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</a:tr>
              <a:tr h="468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2501 - 3000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3001 - 4000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Свыше 4000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21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4"/>
          <p:cNvSpPr/>
          <p:nvPr/>
        </p:nvSpPr>
        <p:spPr>
          <a:xfrm>
            <a:off x="468085" y="214361"/>
            <a:ext cx="6868886" cy="634725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Посевные площади сельскохозяйственных культур </a:t>
            </a:r>
          </a:p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 категориям хозяйств </a:t>
            </a:r>
            <a:r>
              <a:rPr lang="ru-RU" sz="14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(тысяч гектаров)</a:t>
            </a:r>
            <a:endParaRPr lang="ru-RU" sz="14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08315"/>
          <a:ext cx="9144000" cy="530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21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4"/>
          <p:cNvSpPr/>
          <p:nvPr/>
        </p:nvSpPr>
        <p:spPr>
          <a:xfrm>
            <a:off x="468085" y="214361"/>
            <a:ext cx="7424058" cy="634725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Площади многолетних насаждений в хозяйствах всех категорий </a:t>
            </a:r>
            <a:r>
              <a:rPr lang="ru-RU" sz="16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(гектаров)</a:t>
            </a:r>
            <a:endParaRPr lang="ru-RU" sz="16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4171" y="1447799"/>
          <a:ext cx="8752115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21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13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37086" y="159933"/>
            <a:ext cx="8044914" cy="623838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Поголовье сельскохозяйственных животных в хозяйствах всех категорий </a:t>
            </a:r>
          </a:p>
          <a:p>
            <a:pPr algn="ctr"/>
            <a:r>
              <a:rPr lang="ru-RU" sz="14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тысяч голов)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5057" y="1073078"/>
            <a:ext cx="87847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61257" y="1099457"/>
          <a:ext cx="8708572" cy="523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14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37086" y="159933"/>
            <a:ext cx="7500627" cy="591181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Поголовье сельскохозяйственных животных по категориям хозяйств </a:t>
            </a:r>
            <a:endParaRPr lang="ru-RU" sz="1400" b="1" dirty="0" smtClean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на 1 июля 2016 года </a:t>
            </a:r>
            <a:r>
              <a:rPr lang="ru-RU" sz="14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тысяч голов)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" y="914400"/>
          <a:ext cx="3243942" cy="216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135088" y="914402"/>
          <a:ext cx="3124198" cy="217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172200" y="925285"/>
          <a:ext cx="2830285" cy="210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" y="3690259"/>
          <a:ext cx="3135086" cy="224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113314" y="3712028"/>
          <a:ext cx="2917372" cy="234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867400" y="3766457"/>
          <a:ext cx="3135086" cy="216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6052458"/>
            <a:ext cx="9144000" cy="44631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          </a:t>
            </a:r>
            <a:r>
              <a:rPr lang="ru-RU" sz="1200" dirty="0" err="1" smtClean="0">
                <a:cs typeface="Times New Roman" pitchFamily="18" charset="0"/>
              </a:rPr>
              <a:t>сельхозорганизации</a:t>
            </a:r>
            <a:r>
              <a:rPr lang="ru-RU" sz="1200" dirty="0" smtClean="0">
                <a:cs typeface="Times New Roman" pitchFamily="18" charset="0"/>
              </a:rPr>
              <a:t>           крестьянские (фермерские) хозяйства и индивидуальные предприниматели           хозяйства населения                       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dk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1514" y="6161315"/>
            <a:ext cx="228600" cy="21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39687" y="6161316"/>
            <a:ext cx="228600" cy="2177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39001" y="6172203"/>
            <a:ext cx="228600" cy="2177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15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37087" y="214363"/>
            <a:ext cx="6869256" cy="537135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Поголовье сельскохозяйственных животных по муниципальным районам и городским округам </a:t>
            </a:r>
            <a:r>
              <a:rPr lang="ru-RU" sz="1200" dirty="0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(голов)</a:t>
            </a:r>
            <a:endParaRPr lang="ru-RU" sz="1200" b="1" dirty="0" smtClean="0">
              <a:solidFill>
                <a:srgbClr val="0041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1514" y="11212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855029" y="1186544"/>
          <a:ext cx="4288971" cy="256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3984171"/>
          <a:ext cx="4441371" cy="253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89314" y="979713"/>
            <a:ext cx="2460171" cy="315686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cs typeface="Times New Roman" pitchFamily="18" charset="0"/>
              </a:rPr>
              <a:t>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cs typeface="Times New Roman" pitchFamily="18" charset="0"/>
              </a:rPr>
              <a:t>крупный рогатый скот</a:t>
            </a:r>
            <a:endParaRPr lang="ru-RU" sz="1200" b="1" dirty="0" smtClean="0">
              <a:solidFill>
                <a:schemeClr val="dk1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dk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0799" y="979714"/>
            <a:ext cx="2460171" cy="315686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cs typeface="Times New Roman" pitchFamily="18" charset="0"/>
              </a:rPr>
              <a:t>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cs typeface="Times New Roman" pitchFamily="18" charset="0"/>
              </a:rPr>
              <a:t>свиньи</a:t>
            </a:r>
            <a:endParaRPr lang="ru-RU" sz="1200" b="1" dirty="0" smtClean="0">
              <a:solidFill>
                <a:schemeClr val="dk1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dk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2742" y="3755571"/>
            <a:ext cx="2460171" cy="315686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cs typeface="Times New Roman" pitchFamily="18" charset="0"/>
              </a:rPr>
              <a:t>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cs typeface="Times New Roman" pitchFamily="18" charset="0"/>
              </a:rPr>
              <a:t>овцы и козы</a:t>
            </a:r>
            <a:endParaRPr lang="ru-RU" sz="1200" b="1" dirty="0" smtClean="0">
              <a:solidFill>
                <a:schemeClr val="dk1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dk1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4857" y="3777342"/>
            <a:ext cx="2460171" cy="315686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cs typeface="Times New Roman" pitchFamily="18" charset="0"/>
              </a:rPr>
              <a:t>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cs typeface="Times New Roman" pitchFamily="18" charset="0"/>
              </a:rPr>
              <a:t>птица, тысяч голов</a:t>
            </a:r>
            <a:endParaRPr lang="ru-RU" sz="1200" b="1" dirty="0" smtClean="0">
              <a:solidFill>
                <a:schemeClr val="dk1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dk1"/>
              </a:solidFill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822371" y="4093029"/>
          <a:ext cx="4321629" cy="242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16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37087" y="159933"/>
            <a:ext cx="6537438" cy="710400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Поголовье сельскохозяйственных животных </a:t>
            </a:r>
            <a:endParaRPr lang="ru-RU" sz="1600" dirty="0" smtClean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 среднем на одну организацию (хозяйство), имеющую скот </a:t>
            </a:r>
            <a:r>
              <a:rPr lang="ru-RU" sz="14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(голов)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2049269"/>
          <a:ext cx="3294043" cy="374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287486" y="2052022"/>
          <a:ext cx="2937044" cy="376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4119" y="1105228"/>
            <a:ext cx="2340428" cy="468085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Сельскохозяйственные организации</a:t>
            </a:r>
            <a:endParaRPr lang="ru-RU" sz="14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46567" y="1125291"/>
            <a:ext cx="2917371" cy="697473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Крестьянские (фермерские) хозяйства и индивидуальные предприниматели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05600" y="1055914"/>
            <a:ext cx="2438400" cy="810133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Личные подсобные и другие индивидуальные  хозяйства граждан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0514" y="5921828"/>
            <a:ext cx="2460171" cy="40041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2006 год         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  2016 год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71443" y="5954093"/>
            <a:ext cx="154236" cy="33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86909" y="5945831"/>
            <a:ext cx="154236" cy="3305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8063" y="5277474"/>
            <a:ext cx="840823" cy="306899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птица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62149" y="5233931"/>
            <a:ext cx="884366" cy="350441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свиньи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5975" y="5201272"/>
            <a:ext cx="775509" cy="535499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крупный рогатый скот</a:t>
            </a:r>
            <a:endParaRPr lang="ru-RU" sz="1200" dirty="0" smtClean="0">
              <a:solidFill>
                <a:schemeClr val="dk1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98176" y="5233931"/>
            <a:ext cx="775509" cy="535499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крупный рогатый скот</a:t>
            </a:r>
            <a:endParaRPr lang="ru-RU" sz="1200" dirty="0" smtClean="0">
              <a:solidFill>
                <a:schemeClr val="dk1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37261" y="5190388"/>
            <a:ext cx="775509" cy="535499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крупный рогатый скот</a:t>
            </a:r>
            <a:endParaRPr lang="ru-RU" sz="1200" dirty="0" smtClean="0">
              <a:solidFill>
                <a:schemeClr val="dk1"/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5464" y="5212158"/>
            <a:ext cx="884366" cy="350441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свиньи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81948" y="5266587"/>
            <a:ext cx="884366" cy="35044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свиньи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09606" y="5233931"/>
            <a:ext cx="840823" cy="306899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птица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063691" y="5342788"/>
            <a:ext cx="840823" cy="306899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cs typeface="Times New Roman" pitchFamily="18" charset="0"/>
              </a:rPr>
              <a:t>птица</a:t>
            </a: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6237514" y="2035630"/>
          <a:ext cx="2906486" cy="376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17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37087" y="159933"/>
            <a:ext cx="7272027" cy="776238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Численность работников занятых в сельскохозяйственном производстве </a:t>
            </a:r>
          </a:p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на 1 июля 2016 года </a:t>
            </a:r>
          </a:p>
          <a:p>
            <a:pPr algn="ctr"/>
            <a:r>
              <a:rPr lang="ru-RU" sz="14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человек)</a:t>
            </a:r>
            <a:endParaRPr lang="ru-RU" sz="14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5057" y="1073078"/>
            <a:ext cx="87847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4147" y="5285867"/>
            <a:ext cx="2340428" cy="468085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Сельскохозяйственные организации</a:t>
            </a:r>
            <a:endParaRPr lang="ru-RU" sz="14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7527" y="5231178"/>
            <a:ext cx="2438400" cy="71845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Индивидуальные предприниматели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05630" y="5361804"/>
            <a:ext cx="2917371" cy="468085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Крестьянские (фермерские) хозяйства</a:t>
            </a:r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154236" y="1528589"/>
          <a:ext cx="8813494" cy="347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18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0" y="159933"/>
            <a:ext cx="8991600" cy="841553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Удельный вес сельхозпроизводителей, </a:t>
            </a:r>
          </a:p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получавших субсидии (дотации) и кредиты в 2015 году</a:t>
            </a:r>
          </a:p>
          <a:p>
            <a:pPr algn="ctr"/>
            <a:r>
              <a:rPr lang="ru-RU" sz="14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(в % от общего числа организаций (хозяйств), осуществлявших сельскохозяйственную деятельность в 2015 году)</a:t>
            </a:r>
            <a:endParaRPr lang="ru-RU" sz="14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5057" y="1073078"/>
            <a:ext cx="87847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310744"/>
          <a:ext cx="9011798" cy="526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01485" y="5802611"/>
            <a:ext cx="948499" cy="19541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СХО – всего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3459" y="5736770"/>
            <a:ext cx="948499" cy="576943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СХО  крупные и средние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/>
          <p:cNvSpPr/>
          <p:nvPr/>
        </p:nvSpPr>
        <p:spPr>
          <a:xfrm>
            <a:off x="304430" y="192591"/>
            <a:ext cx="7598598" cy="732695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Применение инновационных технологий </a:t>
            </a:r>
          </a:p>
          <a:p>
            <a:pPr algn="ctr"/>
            <a:r>
              <a:rPr lang="ru-RU" sz="1400" b="1" dirty="0" err="1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сельхозорганизациями</a:t>
            </a:r>
            <a:r>
              <a:rPr lang="ru-RU" sz="1400" b="1" dirty="0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фермерскими хозяйствами</a:t>
            </a:r>
          </a:p>
          <a:p>
            <a:pPr algn="ctr"/>
            <a:r>
              <a:rPr lang="ru-RU" sz="1200" dirty="0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 процентах от общего числа организаций (хозяйств) соответствующей категории)</a:t>
            </a:r>
            <a:endParaRPr lang="ru-RU" sz="1200" dirty="0">
              <a:solidFill>
                <a:srgbClr val="0041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93915" y="1176529"/>
          <a:ext cx="885008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569"/>
                <a:gridCol w="2458574"/>
                <a:gridCol w="2481942"/>
              </a:tblGrid>
              <a:tr h="925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Сельхозорганизации</a:t>
                      </a:r>
                      <a:endParaRPr lang="ru-RU" sz="1400" b="0" kern="1200" dirty="0" smtClean="0">
                        <a:solidFill>
                          <a:srgbClr val="00417D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Крестьянские (фермерские) хозяйства и индивидуальные предприниматели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Капельная система орошения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4,2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7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Биологические методы защиты растений от вредителей и болезней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7,2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1,7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7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Система индивидуального кормления скота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16,1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7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Метод </a:t>
                      </a:r>
                      <a:r>
                        <a:rPr lang="ru-RU" sz="1400" dirty="0" err="1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бесклеточного</a:t>
                      </a:r>
                      <a:r>
                        <a:rPr lang="ru-RU" sz="1400" dirty="0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содержания птицы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2,7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7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Очистные сооружения на животноводческих фермах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6,9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7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Система водоотведения и очистки производственных стоков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8,4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43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417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Система точного вождения и дистанционного контроля качества выполнения технологических процессов, как переносных, так и стационарных, вмонтированные в отдельные виды техники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5,1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2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462708" y="5552501"/>
            <a:ext cx="8207567" cy="1305500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Окончательные итоги Всероссийской сельскохозяйственной переписи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года по Челябинской области размещены на сайте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Челябинскстата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chelstat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gks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разделе «Всероссийская сельскохозяйственная перепись - 2016»</a:t>
            </a:r>
            <a:endParaRPr lang="ru-RU" b="1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4405" y="539827"/>
            <a:ext cx="8879595" cy="14942"/>
          </a:xfrm>
          <a:prstGeom prst="line">
            <a:avLst/>
          </a:prstGeom>
          <a:ln w="38100">
            <a:solidFill>
              <a:srgbClr val="42C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3" cstate="print"/>
          <a:srcRect l="5727" t="7489" r="7732" b="4273"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933022" y="4098275"/>
            <a:ext cx="3029638" cy="110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929610" y="4120308"/>
            <a:ext cx="11017" cy="13881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000" t="9333" r="30436" b="13070"/>
          <a:stretch>
            <a:fillRect/>
          </a:stretch>
        </p:blipFill>
        <p:spPr bwMode="auto">
          <a:xfrm>
            <a:off x="0" y="0"/>
            <a:ext cx="918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5004048" y="1124744"/>
            <a:ext cx="3816424" cy="48235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Публикации Росстата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43808" y="4437112"/>
            <a:ext cx="5040560" cy="43204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Публикации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Челябинскстата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1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4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0" y="0"/>
            <a:ext cx="9144000" cy="674914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Число сельскохозяйственных производителей и удельный вес </a:t>
            </a:r>
          </a:p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не осуществлявших сельскохозяйственную деятельность в </a:t>
            </a:r>
            <a:r>
              <a:rPr lang="en-US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I </a:t>
            </a:r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полугодии 2016 года</a:t>
            </a:r>
            <a:endParaRPr lang="ru-RU" sz="1600" b="1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5057" y="1073078"/>
            <a:ext cx="87847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2399" y="762000"/>
          <a:ext cx="8860971" cy="527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402018"/>
              </p:ext>
            </p:extLst>
          </p:nvPr>
        </p:nvGraphicFramePr>
        <p:xfrm>
          <a:off x="6912429" y="1639532"/>
          <a:ext cx="2231571" cy="1533256"/>
        </p:xfrm>
        <a:graphic>
          <a:graphicData uri="http://schemas.openxmlformats.org/drawingml/2006/table">
            <a:tbl>
              <a:tblPr/>
              <a:tblGrid>
                <a:gridCol w="250372"/>
                <a:gridCol w="1981199"/>
              </a:tblGrid>
              <a:tr h="532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Число организаций (хозяйств),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единиц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927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Удельный вес организаций (хозяйств),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не осуществлявших с/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деятельность,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5942" y="5910943"/>
            <a:ext cx="1809127" cy="468085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Сельскохозяйственные организации</a:t>
            </a:r>
            <a:endParaRPr lang="ru-RU" sz="1200" b="1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13855" y="5910943"/>
            <a:ext cx="1850573" cy="576943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Крестьянские (фермерские) хозяйства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18855" y="5932714"/>
            <a:ext cx="1501443" cy="576943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Индивидуальные предприниматели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12971" y="5987143"/>
            <a:ext cx="979715" cy="48985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Хозяйства населения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69629" y="5921828"/>
            <a:ext cx="1399798" cy="500743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Некоммерческие объединения граждан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5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26202" y="247019"/>
            <a:ext cx="7696569" cy="623837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Число хозяйств осуществлявших деятельность в 1 полугодии 2016 года</a:t>
            </a:r>
          </a:p>
          <a:p>
            <a:pPr algn="ctr"/>
            <a:r>
              <a:rPr lang="ru-RU" sz="16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(единиц)</a:t>
            </a:r>
            <a:endParaRPr lang="ru-RU" sz="16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5057" y="1073078"/>
            <a:ext cx="87847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056744" y="1806766"/>
          <a:ext cx="3944037" cy="226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604656" y="4332515"/>
          <a:ext cx="5486400" cy="222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98304" y="1682826"/>
          <a:ext cx="42084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: скругленные углы 4"/>
          <p:cNvSpPr/>
          <p:nvPr/>
        </p:nvSpPr>
        <p:spPr>
          <a:xfrm>
            <a:off x="205149" y="1226733"/>
            <a:ext cx="4388886" cy="381729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Сельскохозяйственные организации</a:t>
            </a:r>
            <a:endParaRPr lang="ru-RU" sz="16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: скругленные углы 4"/>
          <p:cNvSpPr/>
          <p:nvPr/>
        </p:nvSpPr>
        <p:spPr>
          <a:xfrm>
            <a:off x="4755114" y="1202863"/>
            <a:ext cx="4388886" cy="515768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Крестьянские (фермерские) хозяйства и индивидуальные предприниматели</a:t>
            </a:r>
            <a:endParaRPr lang="ru-RU" sz="16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: скругленные углы 4"/>
          <p:cNvSpPr/>
          <p:nvPr/>
        </p:nvSpPr>
        <p:spPr>
          <a:xfrm>
            <a:off x="5597687" y="3888954"/>
            <a:ext cx="1497175" cy="268011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ru-RU" sz="2400" b="1" dirty="0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ru-RU" sz="2400" b="1" dirty="0">
              <a:solidFill>
                <a:srgbClr val="0041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30629" y="4583540"/>
          <a:ext cx="3089314" cy="189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Прямоугольник: скругленные углы 4"/>
          <p:cNvSpPr/>
          <p:nvPr/>
        </p:nvSpPr>
        <p:spPr>
          <a:xfrm>
            <a:off x="1618762" y="4338809"/>
            <a:ext cx="1497175" cy="268011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ru-RU" sz="2400" b="1" dirty="0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ru-RU" sz="2400" b="1" dirty="0">
              <a:solidFill>
                <a:srgbClr val="0041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6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26201" y="236133"/>
            <a:ext cx="8121113" cy="623837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Динамика и структура сельскохозяйственных угодий в хозяйствах всех категорий </a:t>
            </a:r>
            <a:r>
              <a:rPr lang="ru-RU" sz="14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(тысяч гектаров)</a:t>
            </a:r>
            <a:endParaRPr lang="ru-RU" sz="14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5057" y="1073078"/>
            <a:ext cx="87847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3712028"/>
          <a:ext cx="91439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96673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7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0" y="159933"/>
            <a:ext cx="9002486" cy="656496"/>
          </a:xfrm>
          <a:prstGeom prst="roundRect">
            <a:avLst/>
          </a:prstGeom>
          <a:ln w="1905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Общая площадь земли, площадь сельскохозяйственных угодий, посевная площадь</a:t>
            </a:r>
            <a:r>
              <a:rPr lang="ru-RU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 среднем на одну организацию (хозяйство), гектаров</a:t>
            </a:r>
            <a:endParaRPr lang="ru-RU" sz="14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5057" y="1073078"/>
            <a:ext cx="87847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143" y="1099458"/>
            <a:ext cx="2340428" cy="468085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Сельскохозяйственные организации</a:t>
            </a:r>
            <a:endParaRPr lang="ru-RU" sz="14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87886" y="1077687"/>
            <a:ext cx="2438400" cy="718456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Личные подсобные и другие индивидуальные хозяйства граждан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7999" y="1153886"/>
            <a:ext cx="2917371" cy="631372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Крестьянские (фермерские) хозяйства и индивидуальные предприниматели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6315" y="6008916"/>
            <a:ext cx="2601685" cy="28302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Общая земельная площадь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2800" y="6019801"/>
            <a:ext cx="2601685" cy="28302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Сельскохозяйственные угодья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0173" y="6030687"/>
            <a:ext cx="2601685" cy="283028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Посевная площадь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3142" y="6019800"/>
            <a:ext cx="174171" cy="283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16086" y="6019801"/>
            <a:ext cx="185057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422571" y="6030686"/>
            <a:ext cx="195943" cy="2939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1354" y="5628440"/>
            <a:ext cx="804231" cy="28302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2006 2016</a:t>
            </a:r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0" y="2126255"/>
          <a:ext cx="2875402" cy="34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1044767" y="5637623"/>
            <a:ext cx="804231" cy="28302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2006 2016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880213" y="5624768"/>
            <a:ext cx="804231" cy="28302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2006 2016</a:t>
            </a:r>
          </a:p>
        </p:txBody>
      </p:sp>
      <p:sp>
        <p:nvSpPr>
          <p:cNvPr id="48" name="Стрелка вниз 47"/>
          <p:cNvSpPr/>
          <p:nvPr/>
        </p:nvSpPr>
        <p:spPr>
          <a:xfrm>
            <a:off x="694062" y="2555914"/>
            <a:ext cx="220338" cy="374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584592" y="2609161"/>
            <a:ext cx="220338" cy="374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16200000">
            <a:off x="5772842" y="2225404"/>
            <a:ext cx="423158" cy="215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076939" y="5626606"/>
            <a:ext cx="804231" cy="28302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2006 2016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006467" y="5635783"/>
            <a:ext cx="804231" cy="28302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2006 2016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13960" y="5622930"/>
            <a:ext cx="804231" cy="28302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2006 2016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056043" y="5631980"/>
            <a:ext cx="804231" cy="28302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2006 2016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147411" y="5593683"/>
            <a:ext cx="804231" cy="28302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2006 2016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019755" y="5626602"/>
            <a:ext cx="804231" cy="283027"/>
          </a:xfrm>
          <a:prstGeom prst="rect">
            <a:avLst/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2006 2016</a:t>
            </a:r>
          </a:p>
        </p:txBody>
      </p:sp>
      <p:sp>
        <p:nvSpPr>
          <p:cNvPr id="58" name="Стрелка вправо 57"/>
          <p:cNvSpPr/>
          <p:nvPr/>
        </p:nvSpPr>
        <p:spPr>
          <a:xfrm rot="16200000">
            <a:off x="3589664" y="4250677"/>
            <a:ext cx="423158" cy="215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6200000">
            <a:off x="4701946" y="4257523"/>
            <a:ext cx="423158" cy="215821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8448364" y="3352408"/>
            <a:ext cx="220338" cy="374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6563429" y="2706869"/>
            <a:ext cx="220338" cy="374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7510355" y="2710280"/>
            <a:ext cx="220338" cy="374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4" name="Диаграмма 63"/>
          <p:cNvGraphicFramePr/>
          <p:nvPr/>
        </p:nvGraphicFramePr>
        <p:xfrm>
          <a:off x="2820317" y="1718629"/>
          <a:ext cx="3205910" cy="381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5921828" y="1970313"/>
          <a:ext cx="3091543" cy="37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293545" y="290562"/>
            <a:ext cx="7533284" cy="569410"/>
          </a:xfrm>
          <a:prstGeom prst="roundRect">
            <a:avLst/>
          </a:prstGeom>
          <a:ln w="3810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Динамика посевных площадей по категориям хозяйств</a:t>
            </a:r>
          </a:p>
          <a:p>
            <a:pPr algn="ctr" defTabSz="914400"/>
            <a:r>
              <a:rPr lang="ru-RU" sz="14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(тысяч гектаров)</a:t>
            </a:r>
            <a:endParaRPr lang="ru-RU" sz="14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5057" y="1073078"/>
            <a:ext cx="87847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089226"/>
          <a:ext cx="9144000" cy="495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8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/>
          <p:cNvSpPr/>
          <p:nvPr/>
        </p:nvSpPr>
        <p:spPr>
          <a:xfrm>
            <a:off x="487696" y="238840"/>
            <a:ext cx="7883418" cy="653526"/>
          </a:xfrm>
          <a:prstGeom prst="roundRect">
            <a:avLst/>
          </a:prstGeom>
          <a:ln w="38100">
            <a:solidFill>
              <a:srgbClr val="42C51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Посевная площадь в хозяйствах всех категорий на 1 июля 2016 года </a:t>
            </a:r>
          </a:p>
          <a:p>
            <a:pPr lvl="0" algn="ctr" defTabSz="914400"/>
            <a:r>
              <a:rPr lang="ru-RU" sz="1600" b="1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 муниципальным районам и городским округам </a:t>
            </a:r>
            <a:r>
              <a:rPr lang="ru-RU" sz="1400" dirty="0" smtClean="0">
                <a:solidFill>
                  <a:srgbClr val="00417D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(гектаров)</a:t>
            </a:r>
            <a:endParaRPr lang="ru-RU" sz="1400" dirty="0">
              <a:solidFill>
                <a:srgbClr val="00417D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925415" y="1109949"/>
          <a:ext cx="7304185" cy="284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: скругленные углы 4"/>
          <p:cNvSpPr/>
          <p:nvPr/>
        </p:nvSpPr>
        <p:spPr>
          <a:xfrm>
            <a:off x="3150107" y="3865084"/>
            <a:ext cx="1497175" cy="268011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ru-RU" sz="2400" b="1" dirty="0" smtClean="0">
                <a:solidFill>
                  <a:srgbClr val="0041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ru-RU" sz="2400" b="1" dirty="0">
              <a:solidFill>
                <a:srgbClr val="0041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00421" y="4282808"/>
          <a:ext cx="6428341" cy="196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390" y="6529892"/>
            <a:ext cx="505609" cy="32810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/>
          <a:p>
            <a:pPr algn="ctr"/>
            <a:fld id="{20283B9B-046F-4D61-8A1D-12613D850ED7}" type="slidenum">
              <a:rPr lang="ru-RU" smtClean="0"/>
              <a:pPr algn="ctr"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21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6413</TotalTime>
  <Words>764</Words>
  <Application>Microsoft Office PowerPoint</Application>
  <PresentationFormat>Экран (4:3)</PresentationFormat>
  <Paragraphs>294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p74_KruglovaOI</cp:lastModifiedBy>
  <cp:revision>429</cp:revision>
  <dcterms:created xsi:type="dcterms:W3CDTF">2017-05-01T18:07:26Z</dcterms:created>
  <dcterms:modified xsi:type="dcterms:W3CDTF">2018-11-09T08:57:41Z</dcterms:modified>
</cp:coreProperties>
</file>